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301" r:id="rId2"/>
    <p:sldId id="302" r:id="rId3"/>
    <p:sldId id="304"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0F0"/>
    <a:srgbClr val="00FDFF"/>
    <a:srgbClr val="AAF7EB"/>
    <a:srgbClr val="C6F7FF"/>
    <a:srgbClr val="B2FFF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14"/>
    <p:restoredTop sz="68367"/>
  </p:normalViewPr>
  <p:slideViewPr>
    <p:cSldViewPr snapToGrid="0">
      <p:cViewPr varScale="1">
        <p:scale>
          <a:sx n="68" d="100"/>
          <a:sy n="68" d="100"/>
        </p:scale>
        <p:origin x="804" y="66"/>
      </p:cViewPr>
      <p:guideLst>
        <p:guide orient="horz" pos="2160"/>
        <p:guide pos="3840"/>
      </p:guideLst>
    </p:cSldViewPr>
  </p:slideViewPr>
  <p:notesTextViewPr>
    <p:cViewPr>
      <p:scale>
        <a:sx n="125" d="100"/>
        <a:sy n="12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F0C754-BEFB-AC41-8C51-F5D1CD2FA493}" type="datetimeFigureOut">
              <a:rPr lang="en-US" smtClean="0"/>
              <a:t>9/18/2024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7AED0B-7CB3-8A4E-BA3A-188C5CA545A0}" type="slidenum">
              <a:rPr lang="en-US" smtClean="0"/>
              <a:t>‹#›</a:t>
            </a:fld>
            <a:endParaRPr lang="en-US"/>
          </a:p>
        </p:txBody>
      </p:sp>
    </p:spTree>
    <p:extLst>
      <p:ext uri="{BB962C8B-B14F-4D97-AF65-F5344CB8AC3E}">
        <p14:creationId xmlns:p14="http://schemas.microsoft.com/office/powerpoint/2010/main" val="207011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B83925-F481-864B-8FF1-2AFC304706E1}" type="slidenum">
              <a:rPr lang="en-US" smtClean="0"/>
              <a:t>1</a:t>
            </a:fld>
            <a:endParaRPr lang="en-US"/>
          </a:p>
        </p:txBody>
      </p:sp>
    </p:spTree>
    <p:extLst>
      <p:ext uri="{BB962C8B-B14F-4D97-AF65-F5344CB8AC3E}">
        <p14:creationId xmlns:p14="http://schemas.microsoft.com/office/powerpoint/2010/main" val="3316561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Numerous elements of the program were highly rated (above 95%), including the summer core modules overall (99%), curriculum quality (99%), effectiveness of instructors (98%), and helpfulness of RTI staff (98%). </a:t>
            </a:r>
          </a:p>
          <a:p>
            <a:endParaRPr lang="en-US" dirty="0"/>
          </a:p>
          <a:p>
            <a:endParaRPr lang="en-US" dirty="0">
              <a:solidFill>
                <a:srgbClr val="323D48"/>
              </a:solidFill>
              <a:effectLst/>
              <a:latin typeface="Helvetica" pitchFamily="2" charset="0"/>
            </a:endParaRPr>
          </a:p>
          <a:p>
            <a:endParaRPr lang="en-US" dirty="0">
              <a:solidFill>
                <a:srgbClr val="323D48"/>
              </a:solidFill>
              <a:effectLst/>
              <a:latin typeface="Helvetica" pitchFamily="2" charset="0"/>
            </a:endParaRPr>
          </a:p>
          <a:p>
            <a:endParaRPr lang="en-US" dirty="0">
              <a:solidFill>
                <a:srgbClr val="323D48"/>
              </a:solidFill>
              <a:effectLst/>
              <a:latin typeface="Helvetica" pitchFamily="2" charset="0"/>
            </a:endParaRPr>
          </a:p>
          <a:p>
            <a:endParaRPr lang="en-US" b="1" dirty="0">
              <a:solidFill>
                <a:srgbClr val="323D48"/>
              </a:solidFill>
              <a:effectLst/>
              <a:latin typeface="Helvetica" pitchFamily="2" charset="0"/>
            </a:endParaRPr>
          </a:p>
          <a:p>
            <a:endParaRPr lang="en-US" dirty="0"/>
          </a:p>
        </p:txBody>
      </p:sp>
      <p:sp>
        <p:nvSpPr>
          <p:cNvPr id="4" name="Slide Number Placeholder 3"/>
          <p:cNvSpPr>
            <a:spLocks noGrp="1"/>
          </p:cNvSpPr>
          <p:nvPr>
            <p:ph type="sldNum" sz="quarter" idx="5"/>
          </p:nvPr>
        </p:nvSpPr>
        <p:spPr/>
        <p:txBody>
          <a:bodyPr/>
          <a:lstStyle/>
          <a:p>
            <a:fld id="{307AED0B-7CB3-8A4E-BA3A-188C5CA545A0}" type="slidenum">
              <a:rPr lang="en-US" smtClean="0"/>
              <a:t>2</a:t>
            </a:fld>
            <a:endParaRPr lang="en-US"/>
          </a:p>
        </p:txBody>
      </p:sp>
    </p:spTree>
    <p:extLst>
      <p:ext uri="{BB962C8B-B14F-4D97-AF65-F5344CB8AC3E}">
        <p14:creationId xmlns:p14="http://schemas.microsoft.com/office/powerpoint/2010/main" val="17694427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Here are other program elements in ranked order groupings (very highly ranked, highly ranked, and lower ranked elements). Blank areas on the table were not evaluated.</a:t>
            </a:r>
          </a:p>
          <a:p>
            <a:endParaRPr lang="en-US" dirty="0"/>
          </a:p>
          <a:p>
            <a:r>
              <a:rPr lang="en-US" dirty="0">
                <a:solidFill>
                  <a:srgbClr val="323D48"/>
                </a:solidFill>
                <a:effectLst/>
                <a:latin typeface="Helvetica" pitchFamily="2" charset="0"/>
              </a:rPr>
              <a:t>----------------------------------------------------------------</a:t>
            </a:r>
          </a:p>
          <a:p>
            <a:endParaRPr lang="en-US" dirty="0">
              <a:solidFill>
                <a:srgbClr val="323D48"/>
              </a:solidFill>
              <a:effectLst/>
              <a:latin typeface="Helvetica" pitchFamily="2" charset="0"/>
            </a:endParaRPr>
          </a:p>
          <a:p>
            <a:endParaRPr lang="en-US" dirty="0">
              <a:solidFill>
                <a:srgbClr val="323D48"/>
              </a:solidFill>
              <a:effectLst/>
              <a:latin typeface="Helvetica" pitchFamily="2" charset="0"/>
            </a:endParaRPr>
          </a:p>
          <a:p>
            <a:r>
              <a:rPr lang="en-US" b="1" dirty="0">
                <a:solidFill>
                  <a:srgbClr val="323D48"/>
                </a:solidFill>
                <a:effectLst/>
                <a:latin typeface="Helvetica" pitchFamily="2" charset="0"/>
              </a:rPr>
              <a:t>2022 Participants’ Overall Comments</a:t>
            </a:r>
          </a:p>
          <a:p>
            <a:endParaRPr lang="en-US" b="1" dirty="0">
              <a:solidFill>
                <a:srgbClr val="323D48"/>
              </a:solidFill>
              <a:effectLst/>
              <a:latin typeface="Helvetica" pitchFamily="2" charset="0"/>
            </a:endParaRPr>
          </a:p>
          <a:p>
            <a:r>
              <a:rPr lang="en-US" dirty="0">
                <a:solidFill>
                  <a:srgbClr val="323D48"/>
                </a:solidFill>
                <a:effectLst/>
                <a:latin typeface="Helvetica" pitchFamily="2" charset="0"/>
              </a:rPr>
              <a:t>This program has been a game changer for me relative to my research interests and career goals. I’ll take the content and lessons with me indefinitely!</a:t>
            </a:r>
          </a:p>
          <a:p>
            <a:br>
              <a:rPr lang="en-US" dirty="0">
                <a:effectLst/>
                <a:latin typeface="Helvetica" pitchFamily="2" charset="0"/>
              </a:rPr>
            </a:br>
            <a:r>
              <a:rPr lang="en-US" dirty="0">
                <a:solidFill>
                  <a:srgbClr val="323D48"/>
                </a:solidFill>
                <a:effectLst/>
                <a:latin typeface="Helvetica" pitchFamily="2" charset="0"/>
              </a:rPr>
              <a:t>The structured approach to the Research Training Institute allowed me to "see" the research process in its entirety. Virtual breakout groups offered opportunities to collaboratively discuss and apply new learning. Overall, the RTI was a supportive environment to learn research paradigms and skills. I'm grateful for this opportunity! </a:t>
            </a:r>
          </a:p>
          <a:p>
            <a:endParaRPr lang="en-US" dirty="0">
              <a:solidFill>
                <a:srgbClr val="323D48"/>
              </a:solidFill>
              <a:effectLst/>
              <a:latin typeface="Helvetica"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srgbClr val="323D48"/>
                </a:solidFill>
                <a:effectLst/>
                <a:latin typeface="Helvetica" pitchFamily="2" charset="0"/>
              </a:rPr>
              <a:t>2021 Participants’ Overall Comments</a:t>
            </a:r>
          </a:p>
          <a:p>
            <a:endParaRPr lang="en-US" b="1" dirty="0">
              <a:solidFill>
                <a:srgbClr val="323D48"/>
              </a:solidFill>
              <a:effectLst/>
              <a:latin typeface="Helvetica" pitchFamily="2" charset="0"/>
            </a:endParaRPr>
          </a:p>
          <a:p>
            <a:r>
              <a:rPr lang="en-US" dirty="0">
                <a:solidFill>
                  <a:srgbClr val="333E48"/>
                </a:solidFill>
                <a:effectLst/>
                <a:latin typeface="Helvetica" pitchFamily="2" charset="0"/>
              </a:rPr>
              <a:t>RTI has helped me approach my research ideas from a place of empowerment instead of apprehension. Thanks so much for this opportunity to learn!</a:t>
            </a:r>
          </a:p>
          <a:p>
            <a:endParaRPr lang="en-US" b="0" dirty="0">
              <a:solidFill>
                <a:srgbClr val="323D48"/>
              </a:solidFill>
              <a:effectLst/>
              <a:latin typeface="Helvetica" pitchFamily="2" charset="0"/>
            </a:endParaRPr>
          </a:p>
          <a:p>
            <a:r>
              <a:rPr lang="en-US" dirty="0">
                <a:solidFill>
                  <a:srgbClr val="333E48"/>
                </a:solidFill>
                <a:effectLst/>
                <a:latin typeface="Helvetica" pitchFamily="2" charset="0"/>
              </a:rPr>
              <a:t>Participating in the RTI has been like getting a mini-PhD. I feel more confident undertaking my own research projects as a result."</a:t>
            </a:r>
          </a:p>
          <a:p>
            <a:endParaRPr lang="en-US" b="0" dirty="0">
              <a:solidFill>
                <a:srgbClr val="323D48"/>
              </a:solidFill>
              <a:effectLst/>
              <a:latin typeface="Helvetica" pitchFamily="2" charset="0"/>
            </a:endParaRPr>
          </a:p>
          <a:p>
            <a:r>
              <a:rPr lang="en-US" dirty="0">
                <a:solidFill>
                  <a:srgbClr val="333E48"/>
                </a:solidFill>
                <a:effectLst/>
                <a:latin typeface="Helvetica" pitchFamily="2" charset="0"/>
              </a:rPr>
              <a:t>RTI instructors, staff, and fellows guided and supported me through a comprehensive research planning process - I now feel confident in my ability to forge forth with a project I'm passionate about. Thank you RTI!</a:t>
            </a:r>
          </a:p>
          <a:p>
            <a:endParaRPr lang="en-US" b="1" dirty="0">
              <a:solidFill>
                <a:srgbClr val="323D48"/>
              </a:solidFill>
              <a:effectLst/>
              <a:latin typeface="Helvetica"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srgbClr val="323D48"/>
                </a:solidFill>
                <a:effectLst/>
                <a:latin typeface="Helvetica" pitchFamily="2" charset="0"/>
              </a:rPr>
              <a:t>2020 Participants’ Overall Comments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333E48"/>
              </a:solidFill>
              <a:effectLst/>
              <a:latin typeface="Helvetica"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333E48"/>
                </a:solidFill>
                <a:effectLst/>
                <a:latin typeface="Helvetica" pitchFamily="2" charset="0"/>
              </a:rPr>
              <a:t>It was really great.</a:t>
            </a:r>
          </a:p>
          <a:p>
            <a:endParaRPr lang="en-US" dirty="0">
              <a:solidFill>
                <a:srgbClr val="323D48"/>
              </a:solidFill>
              <a:effectLst/>
              <a:latin typeface="Helvetica" pitchFamily="2" charset="0"/>
            </a:endParaRPr>
          </a:p>
          <a:p>
            <a:r>
              <a:rPr lang="en-US" dirty="0">
                <a:solidFill>
                  <a:srgbClr val="333E48"/>
                </a:solidFill>
                <a:effectLst/>
                <a:latin typeface="Helvetica" pitchFamily="2" charset="0"/>
              </a:rPr>
              <a:t>The Research Training Institute is, hands down, one of the best professional development opportunities that I have participated in. The faculty are amazing and very knowledgeable, yet</a:t>
            </a:r>
          </a:p>
          <a:p>
            <a:r>
              <a:rPr lang="en-US" dirty="0">
                <a:solidFill>
                  <a:srgbClr val="333E48"/>
                </a:solidFill>
                <a:effectLst/>
                <a:latin typeface="Helvetica" pitchFamily="2" charset="0"/>
              </a:rPr>
              <a:t>understand where we are coming from and can relate to our backgrounds. The curriculum is packed, but very thorough and relevant. Plus, the people in my cohort were great and we all</a:t>
            </a:r>
          </a:p>
          <a:p>
            <a:r>
              <a:rPr lang="en-US" dirty="0">
                <a:solidFill>
                  <a:srgbClr val="333E48"/>
                </a:solidFill>
                <a:effectLst/>
                <a:latin typeface="Helvetica" pitchFamily="2" charset="0"/>
              </a:rPr>
              <a:t>developed some great connections even though we had to switch everything to online due to the pandemic. If you support people doing research, or are required to do research yourself,</a:t>
            </a:r>
          </a:p>
          <a:p>
            <a:r>
              <a:rPr lang="en-US" dirty="0">
                <a:solidFill>
                  <a:srgbClr val="333E48"/>
                </a:solidFill>
                <a:effectLst/>
                <a:latin typeface="Helvetica" pitchFamily="2" charset="0"/>
              </a:rPr>
              <a:t>you should do yourself a favor and apply to the Research Training Institute.</a:t>
            </a:r>
          </a:p>
          <a:p>
            <a:endParaRPr lang="en-US" dirty="0">
              <a:solidFill>
                <a:srgbClr val="323D48"/>
              </a:solidFill>
              <a:effectLst/>
              <a:latin typeface="Helvetica"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srgbClr val="323D48"/>
                </a:solidFill>
                <a:effectLst/>
                <a:latin typeface="Helvetica" pitchFamily="2" charset="0"/>
              </a:rPr>
              <a:t>2019 Participants’ Overall Comments</a:t>
            </a:r>
          </a:p>
          <a:p>
            <a:endParaRPr lang="en-US" b="1" dirty="0">
              <a:solidFill>
                <a:srgbClr val="323D48"/>
              </a:solidFill>
              <a:effectLst/>
              <a:latin typeface="Helvetica" pitchFamily="2" charset="0"/>
            </a:endParaRPr>
          </a:p>
          <a:p>
            <a:r>
              <a:rPr lang="en-US" dirty="0">
                <a:solidFill>
                  <a:srgbClr val="333E48"/>
                </a:solidFill>
                <a:effectLst/>
                <a:latin typeface="Helvetica" pitchFamily="2" charset="0"/>
              </a:rPr>
              <a:t>The instructors, the topics and the facilities made for a splendid experience. Many of my research quandaries were answered. I discovered there is more to "research" than I had thought.</a:t>
            </a:r>
          </a:p>
          <a:p>
            <a:endParaRPr lang="en-US" dirty="0">
              <a:solidFill>
                <a:srgbClr val="323D48"/>
              </a:solidFill>
              <a:effectLst/>
              <a:latin typeface="Helvetica" pitchFamily="2" charset="0"/>
            </a:endParaRPr>
          </a:p>
          <a:p>
            <a:r>
              <a:rPr lang="en-US" dirty="0">
                <a:solidFill>
                  <a:srgbClr val="333E48"/>
                </a:solidFill>
                <a:effectLst/>
                <a:latin typeface="Helvetica" pitchFamily="2" charset="0"/>
              </a:rPr>
              <a:t>The Research Training Institute strengthened my understanding of the research process. I am more confident in my skills to develop and undertake a research project. As a bonus, these skills are rolling over into my support of student and faculty research. RTI faculty were knowledgeable and experienced in research methods, and they are excellent teachers. This contributed to the excellent learning environment for us fellows.</a:t>
            </a:r>
          </a:p>
          <a:p>
            <a:endParaRPr lang="en-US" dirty="0">
              <a:solidFill>
                <a:srgbClr val="323D48"/>
              </a:solidFill>
              <a:effectLst/>
              <a:latin typeface="Helvetica" pitchFamily="2" charset="0"/>
            </a:endParaRPr>
          </a:p>
          <a:p>
            <a:r>
              <a:rPr lang="en-US" dirty="0">
                <a:solidFill>
                  <a:srgbClr val="333E48"/>
                </a:solidFill>
                <a:effectLst/>
                <a:latin typeface="Helvetica" pitchFamily="2" charset="0"/>
              </a:rPr>
              <a:t>More valuable than I could have imagined. This workshop helped me to understand things I didn’t know I was supposed to know for conducting research in more ways than one. The opportunity to network with other librarians was also such an amazing experience. Overall - this workshop exceeded my expectations. </a:t>
            </a:r>
          </a:p>
          <a:p>
            <a:endParaRPr lang="en-US" dirty="0">
              <a:solidFill>
                <a:srgbClr val="323D48"/>
              </a:solidFill>
              <a:effectLst/>
              <a:latin typeface="Helvetica" pitchFamily="2" charset="0"/>
            </a:endParaRPr>
          </a:p>
          <a:p>
            <a:r>
              <a:rPr lang="en-US" dirty="0">
                <a:solidFill>
                  <a:srgbClr val="333E48"/>
                </a:solidFill>
                <a:effectLst/>
                <a:latin typeface="Helvetica" pitchFamily="2" charset="0"/>
              </a:rPr>
              <a:t>Great experience at RTI Chicago this summer. I left very inspired to continue with my research project. The cohort is very supportive and is a network you can reach out to.</a:t>
            </a:r>
          </a:p>
          <a:p>
            <a:endParaRPr lang="en-US" dirty="0">
              <a:solidFill>
                <a:srgbClr val="323D48"/>
              </a:solidFill>
              <a:effectLst/>
              <a:latin typeface="Helvetica" pitchFamily="2" charset="0"/>
            </a:endParaRPr>
          </a:p>
          <a:p>
            <a:r>
              <a:rPr lang="en-US" dirty="0">
                <a:solidFill>
                  <a:srgbClr val="333E48"/>
                </a:solidFill>
                <a:effectLst/>
                <a:latin typeface="Helvetica" pitchFamily="2" charset="0"/>
              </a:rPr>
              <a:t>Attending the RTI in Chicago helped me solidify my plan for research. Before I attended, I had an </a:t>
            </a:r>
            <a:r>
              <a:rPr lang="en-US" dirty="0" err="1">
                <a:solidFill>
                  <a:srgbClr val="333E48"/>
                </a:solidFill>
                <a:effectLst/>
                <a:latin typeface="Helvetica" pitchFamily="2" charset="0"/>
              </a:rPr>
              <a:t>dea</a:t>
            </a:r>
            <a:r>
              <a:rPr lang="en-US" dirty="0">
                <a:solidFill>
                  <a:srgbClr val="333E48"/>
                </a:solidFill>
                <a:effectLst/>
                <a:latin typeface="Helvetica" pitchFamily="2" charset="0"/>
              </a:rPr>
              <a:t> but no way to see it through. Now, I have a clear step by step process and feel confident that I can do justice to my research project.</a:t>
            </a:r>
          </a:p>
          <a:p>
            <a:endParaRPr lang="en-US" dirty="0">
              <a:solidFill>
                <a:srgbClr val="323D48"/>
              </a:solidFill>
              <a:effectLst/>
              <a:latin typeface="Helvetica" pitchFamily="2" charset="0"/>
            </a:endParaRPr>
          </a:p>
          <a:p>
            <a:r>
              <a:rPr lang="en-US" dirty="0">
                <a:solidFill>
                  <a:srgbClr val="333E48"/>
                </a:solidFill>
                <a:effectLst/>
                <a:latin typeface="Helvetica" pitchFamily="2" charset="0"/>
              </a:rPr>
              <a:t>The Research Training Institute has been one of the most productive and professionally fulfilling milestones of my career thus far. I would recommend anyone who wants to enhance their</a:t>
            </a:r>
          </a:p>
          <a:p>
            <a:r>
              <a:rPr lang="en-US" dirty="0">
                <a:solidFill>
                  <a:srgbClr val="333E48"/>
                </a:solidFill>
                <a:effectLst/>
                <a:latin typeface="Helvetica" pitchFamily="2" charset="0"/>
              </a:rPr>
              <a:t>researcher potential to apply.</a:t>
            </a:r>
          </a:p>
          <a:p>
            <a:endParaRPr lang="en-US" dirty="0">
              <a:solidFill>
                <a:srgbClr val="333E48"/>
              </a:solidFill>
              <a:effectLst/>
              <a:latin typeface="Helvetica" pitchFamily="2" charset="0"/>
            </a:endParaRPr>
          </a:p>
          <a:p>
            <a:r>
              <a:rPr lang="en-US" b="1" dirty="0">
                <a:solidFill>
                  <a:srgbClr val="333E48"/>
                </a:solidFill>
                <a:effectLst/>
                <a:latin typeface="Helvetica" pitchFamily="2" charset="0"/>
              </a:rPr>
              <a:t>2018 Participants’ Overall Comments</a:t>
            </a:r>
          </a:p>
          <a:p>
            <a:endParaRPr lang="en-US" b="1" dirty="0">
              <a:solidFill>
                <a:srgbClr val="333E48"/>
              </a:solidFill>
              <a:effectLst/>
              <a:latin typeface="Helvetica" pitchFamily="2" charset="0"/>
            </a:endParaRPr>
          </a:p>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If you have little or no experience with research, this is a great opportunity to learn a little about a lot of different areas, topics, and get feedback from an experienced mentor about your proposed project.    It is self-directed (pre-institute, in-person training, post-institute) and what effort and energy you put into the experience will contribute towards what you get out of it.    Expect to be challenged. Go in with an open mind and be prepared to throw-out and change your project, after getting feedback and ideas from fellow participants and mentors. Have fun - yes, it is mentally exhausting, but it is a chance that few will experience. Evenings and mornings are great chances to chat about your project in a laid back and fun setting.</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week in Chicago was well worth my time. Besides learning so much about the research process, there were other reasons why the week was so valuable. I made great connections with colleagues that I hope will be life-long, I was introduced to new teaching styles, I got to spend a week with librarians(!), I have a mentor who is invested in my project, and I got to immerse myself in the curriculum while being away from my job.</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Working face to face with others in this intensive allowed concentrated exploration of ideas about how to, and most importantly realizing my potential to do successful research.  The mentorship by Institute faculty really helped me to focus my project.  Make it your goal to attend!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 was so impressed with the RTI, particularly given that this was the inaugural institute. The Instructors were incredible and the coursework was interesting and challenging. Everything was very well organized from start to finish. I honestly feel that I have made colleagues for life and it was so inspiring to be in a room for five intense days with other health sciences librarians who want to engage with research. I'm so glad I attended!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 well-organized, carefully prepared, 5 day workshop where you come away with great colleagues and confidence you can do meaningful research to contribute to the health sciences knowledge base.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b="1" dirty="0">
              <a:solidFill>
                <a:srgbClr val="333E48"/>
              </a:solidFill>
              <a:effectLst/>
              <a:latin typeface="Helvetica" pitchFamily="2" charset="0"/>
            </a:endParaRPr>
          </a:p>
          <a:p>
            <a:endParaRPr lang="en-US" dirty="0">
              <a:solidFill>
                <a:srgbClr val="323D48"/>
              </a:solidFill>
              <a:effectLst/>
              <a:latin typeface="Helvetica" pitchFamily="2" charset="0"/>
            </a:endParaRPr>
          </a:p>
          <a:p>
            <a:endParaRPr lang="en-US" dirty="0"/>
          </a:p>
        </p:txBody>
      </p:sp>
      <p:sp>
        <p:nvSpPr>
          <p:cNvPr id="4" name="Slide Number Placeholder 3"/>
          <p:cNvSpPr>
            <a:spLocks noGrp="1"/>
          </p:cNvSpPr>
          <p:nvPr>
            <p:ph type="sldNum" sz="quarter" idx="5"/>
          </p:nvPr>
        </p:nvSpPr>
        <p:spPr/>
        <p:txBody>
          <a:bodyPr/>
          <a:lstStyle/>
          <a:p>
            <a:fld id="{307AED0B-7CB3-8A4E-BA3A-188C5CA545A0}" type="slidenum">
              <a:rPr lang="en-US" smtClean="0"/>
              <a:t>3</a:t>
            </a:fld>
            <a:endParaRPr lang="en-US"/>
          </a:p>
        </p:txBody>
      </p:sp>
    </p:spTree>
    <p:extLst>
      <p:ext uri="{BB962C8B-B14F-4D97-AF65-F5344CB8AC3E}">
        <p14:creationId xmlns:p14="http://schemas.microsoft.com/office/powerpoint/2010/main" val="978660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D4D42-08BD-C354-E978-9F8FA763B75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79A187D-3C35-8CCF-1EC8-E5C33080CB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BE7DF4D-075F-81CC-198C-039A9392C3B7}"/>
              </a:ext>
            </a:extLst>
          </p:cNvPr>
          <p:cNvSpPr>
            <a:spLocks noGrp="1"/>
          </p:cNvSpPr>
          <p:nvPr>
            <p:ph type="dt" sz="half" idx="10"/>
          </p:nvPr>
        </p:nvSpPr>
        <p:spPr/>
        <p:txBody>
          <a:bodyPr/>
          <a:lstStyle/>
          <a:p>
            <a:fld id="{018EBF0B-EA9F-2247-B4AB-2E73189D326E}" type="datetimeFigureOut">
              <a:rPr lang="en-US" smtClean="0"/>
              <a:t>9/18/2024</a:t>
            </a:fld>
            <a:endParaRPr lang="en-US"/>
          </a:p>
        </p:txBody>
      </p:sp>
      <p:sp>
        <p:nvSpPr>
          <p:cNvPr id="5" name="Footer Placeholder 4">
            <a:extLst>
              <a:ext uri="{FF2B5EF4-FFF2-40B4-BE49-F238E27FC236}">
                <a16:creationId xmlns:a16="http://schemas.microsoft.com/office/drawing/2014/main" id="{91A0393D-6996-535E-B217-BF3B51E428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DFD9C9-BA93-504D-F425-C40A9746D446}"/>
              </a:ext>
            </a:extLst>
          </p:cNvPr>
          <p:cNvSpPr>
            <a:spLocks noGrp="1"/>
          </p:cNvSpPr>
          <p:nvPr>
            <p:ph type="sldNum" sz="quarter" idx="12"/>
          </p:nvPr>
        </p:nvSpPr>
        <p:spPr/>
        <p:txBody>
          <a:bodyPr/>
          <a:lstStyle/>
          <a:p>
            <a:fld id="{F2F121E6-94B4-C44B-A5D1-9760E085DF90}" type="slidenum">
              <a:rPr lang="en-US" smtClean="0"/>
              <a:t>‹#›</a:t>
            </a:fld>
            <a:endParaRPr lang="en-US"/>
          </a:p>
        </p:txBody>
      </p:sp>
    </p:spTree>
    <p:extLst>
      <p:ext uri="{BB962C8B-B14F-4D97-AF65-F5344CB8AC3E}">
        <p14:creationId xmlns:p14="http://schemas.microsoft.com/office/powerpoint/2010/main" val="4194625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B511E-C78B-8187-1642-FEBEEA4F25A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5A53D1-6F26-DCC4-5D9D-482E5C8EF7C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86016F-A491-3452-2298-71CF8CDC2C8A}"/>
              </a:ext>
            </a:extLst>
          </p:cNvPr>
          <p:cNvSpPr>
            <a:spLocks noGrp="1"/>
          </p:cNvSpPr>
          <p:nvPr>
            <p:ph type="dt" sz="half" idx="10"/>
          </p:nvPr>
        </p:nvSpPr>
        <p:spPr/>
        <p:txBody>
          <a:bodyPr/>
          <a:lstStyle/>
          <a:p>
            <a:fld id="{018EBF0B-EA9F-2247-B4AB-2E73189D326E}" type="datetimeFigureOut">
              <a:rPr lang="en-US" smtClean="0"/>
              <a:t>9/18/2024</a:t>
            </a:fld>
            <a:endParaRPr lang="en-US"/>
          </a:p>
        </p:txBody>
      </p:sp>
      <p:sp>
        <p:nvSpPr>
          <p:cNvPr id="5" name="Footer Placeholder 4">
            <a:extLst>
              <a:ext uri="{FF2B5EF4-FFF2-40B4-BE49-F238E27FC236}">
                <a16:creationId xmlns:a16="http://schemas.microsoft.com/office/drawing/2014/main" id="{FBB4F276-016B-8F86-EA92-CCABB64CAB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A8FD63-89E5-FDD7-8C57-B132154FF290}"/>
              </a:ext>
            </a:extLst>
          </p:cNvPr>
          <p:cNvSpPr>
            <a:spLocks noGrp="1"/>
          </p:cNvSpPr>
          <p:nvPr>
            <p:ph type="sldNum" sz="quarter" idx="12"/>
          </p:nvPr>
        </p:nvSpPr>
        <p:spPr/>
        <p:txBody>
          <a:bodyPr/>
          <a:lstStyle/>
          <a:p>
            <a:fld id="{F2F121E6-94B4-C44B-A5D1-9760E085DF90}" type="slidenum">
              <a:rPr lang="en-US" smtClean="0"/>
              <a:t>‹#›</a:t>
            </a:fld>
            <a:endParaRPr lang="en-US"/>
          </a:p>
        </p:txBody>
      </p:sp>
    </p:spTree>
    <p:extLst>
      <p:ext uri="{BB962C8B-B14F-4D97-AF65-F5344CB8AC3E}">
        <p14:creationId xmlns:p14="http://schemas.microsoft.com/office/powerpoint/2010/main" val="2681297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71F325-9313-4355-80EE-F42C2CAF509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C2F00A0-5C04-B3BE-5E06-49390CAFC7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CE12E0-F032-3676-DB39-F5263C39A7DA}"/>
              </a:ext>
            </a:extLst>
          </p:cNvPr>
          <p:cNvSpPr>
            <a:spLocks noGrp="1"/>
          </p:cNvSpPr>
          <p:nvPr>
            <p:ph type="dt" sz="half" idx="10"/>
          </p:nvPr>
        </p:nvSpPr>
        <p:spPr/>
        <p:txBody>
          <a:bodyPr/>
          <a:lstStyle/>
          <a:p>
            <a:fld id="{018EBF0B-EA9F-2247-B4AB-2E73189D326E}" type="datetimeFigureOut">
              <a:rPr lang="en-US" smtClean="0"/>
              <a:t>9/18/2024</a:t>
            </a:fld>
            <a:endParaRPr lang="en-US"/>
          </a:p>
        </p:txBody>
      </p:sp>
      <p:sp>
        <p:nvSpPr>
          <p:cNvPr id="5" name="Footer Placeholder 4">
            <a:extLst>
              <a:ext uri="{FF2B5EF4-FFF2-40B4-BE49-F238E27FC236}">
                <a16:creationId xmlns:a16="http://schemas.microsoft.com/office/drawing/2014/main" id="{AB8AD745-5151-3F64-B38D-D8D813F20F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169038-37BC-3CBB-980E-1F773C3EC586}"/>
              </a:ext>
            </a:extLst>
          </p:cNvPr>
          <p:cNvSpPr>
            <a:spLocks noGrp="1"/>
          </p:cNvSpPr>
          <p:nvPr>
            <p:ph type="sldNum" sz="quarter" idx="12"/>
          </p:nvPr>
        </p:nvSpPr>
        <p:spPr/>
        <p:txBody>
          <a:bodyPr/>
          <a:lstStyle/>
          <a:p>
            <a:fld id="{F2F121E6-94B4-C44B-A5D1-9760E085DF90}" type="slidenum">
              <a:rPr lang="en-US" smtClean="0"/>
              <a:t>‹#›</a:t>
            </a:fld>
            <a:endParaRPr lang="en-US"/>
          </a:p>
        </p:txBody>
      </p:sp>
    </p:spTree>
    <p:extLst>
      <p:ext uri="{BB962C8B-B14F-4D97-AF65-F5344CB8AC3E}">
        <p14:creationId xmlns:p14="http://schemas.microsoft.com/office/powerpoint/2010/main" val="66415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ECFA6-E505-A444-D55F-5F077E874CE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297FF73-66F8-7098-D90E-BBA6EF76CEC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3DC096-6004-C942-A431-FADE6CF00DD6}"/>
              </a:ext>
            </a:extLst>
          </p:cNvPr>
          <p:cNvSpPr>
            <a:spLocks noGrp="1"/>
          </p:cNvSpPr>
          <p:nvPr>
            <p:ph type="dt" sz="half" idx="10"/>
          </p:nvPr>
        </p:nvSpPr>
        <p:spPr/>
        <p:txBody>
          <a:bodyPr/>
          <a:lstStyle/>
          <a:p>
            <a:fld id="{018EBF0B-EA9F-2247-B4AB-2E73189D326E}" type="datetimeFigureOut">
              <a:rPr lang="en-US" smtClean="0"/>
              <a:t>9/18/2024</a:t>
            </a:fld>
            <a:endParaRPr lang="en-US"/>
          </a:p>
        </p:txBody>
      </p:sp>
      <p:sp>
        <p:nvSpPr>
          <p:cNvPr id="5" name="Footer Placeholder 4">
            <a:extLst>
              <a:ext uri="{FF2B5EF4-FFF2-40B4-BE49-F238E27FC236}">
                <a16:creationId xmlns:a16="http://schemas.microsoft.com/office/drawing/2014/main" id="{67095167-84B9-52A7-C336-A762D84029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62DC60-A553-B56E-15A2-AC00105D3B3A}"/>
              </a:ext>
            </a:extLst>
          </p:cNvPr>
          <p:cNvSpPr>
            <a:spLocks noGrp="1"/>
          </p:cNvSpPr>
          <p:nvPr>
            <p:ph type="sldNum" sz="quarter" idx="12"/>
          </p:nvPr>
        </p:nvSpPr>
        <p:spPr/>
        <p:txBody>
          <a:bodyPr/>
          <a:lstStyle/>
          <a:p>
            <a:fld id="{F2F121E6-94B4-C44B-A5D1-9760E085DF90}" type="slidenum">
              <a:rPr lang="en-US" smtClean="0"/>
              <a:t>‹#›</a:t>
            </a:fld>
            <a:endParaRPr lang="en-US"/>
          </a:p>
        </p:txBody>
      </p:sp>
    </p:spTree>
    <p:extLst>
      <p:ext uri="{BB962C8B-B14F-4D97-AF65-F5344CB8AC3E}">
        <p14:creationId xmlns:p14="http://schemas.microsoft.com/office/powerpoint/2010/main" val="3201410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922EC-49B6-7C7D-F86F-4732530D84F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E7B438F-DB0F-BE57-8DD8-5BF1F9B9F42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361B4D3-BBAE-2D22-2112-5C8B84B796BA}"/>
              </a:ext>
            </a:extLst>
          </p:cNvPr>
          <p:cNvSpPr>
            <a:spLocks noGrp="1"/>
          </p:cNvSpPr>
          <p:nvPr>
            <p:ph type="dt" sz="half" idx="10"/>
          </p:nvPr>
        </p:nvSpPr>
        <p:spPr/>
        <p:txBody>
          <a:bodyPr/>
          <a:lstStyle/>
          <a:p>
            <a:fld id="{018EBF0B-EA9F-2247-B4AB-2E73189D326E}" type="datetimeFigureOut">
              <a:rPr lang="en-US" smtClean="0"/>
              <a:t>9/18/2024</a:t>
            </a:fld>
            <a:endParaRPr lang="en-US"/>
          </a:p>
        </p:txBody>
      </p:sp>
      <p:sp>
        <p:nvSpPr>
          <p:cNvPr id="5" name="Footer Placeholder 4">
            <a:extLst>
              <a:ext uri="{FF2B5EF4-FFF2-40B4-BE49-F238E27FC236}">
                <a16:creationId xmlns:a16="http://schemas.microsoft.com/office/drawing/2014/main" id="{901CC295-CC6E-323F-1748-6359B61EFF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6F3ADA-F5FD-7C9C-6511-F656AA6E24E8}"/>
              </a:ext>
            </a:extLst>
          </p:cNvPr>
          <p:cNvSpPr>
            <a:spLocks noGrp="1"/>
          </p:cNvSpPr>
          <p:nvPr>
            <p:ph type="sldNum" sz="quarter" idx="12"/>
          </p:nvPr>
        </p:nvSpPr>
        <p:spPr/>
        <p:txBody>
          <a:bodyPr/>
          <a:lstStyle/>
          <a:p>
            <a:fld id="{F2F121E6-94B4-C44B-A5D1-9760E085DF90}" type="slidenum">
              <a:rPr lang="en-US" smtClean="0"/>
              <a:t>‹#›</a:t>
            </a:fld>
            <a:endParaRPr lang="en-US"/>
          </a:p>
        </p:txBody>
      </p:sp>
    </p:spTree>
    <p:extLst>
      <p:ext uri="{BB962C8B-B14F-4D97-AF65-F5344CB8AC3E}">
        <p14:creationId xmlns:p14="http://schemas.microsoft.com/office/powerpoint/2010/main" val="2371547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5F5F5-D26D-8FC2-94B5-FCC9CCFFCF8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D4B218D-33C8-4581-08F0-4FFA4B42A91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46DC42B-C988-F541-2997-EFF7D0AF518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CD8030-65B0-5AE8-5BF2-B68215DA9312}"/>
              </a:ext>
            </a:extLst>
          </p:cNvPr>
          <p:cNvSpPr>
            <a:spLocks noGrp="1"/>
          </p:cNvSpPr>
          <p:nvPr>
            <p:ph type="dt" sz="half" idx="10"/>
          </p:nvPr>
        </p:nvSpPr>
        <p:spPr/>
        <p:txBody>
          <a:bodyPr/>
          <a:lstStyle/>
          <a:p>
            <a:fld id="{018EBF0B-EA9F-2247-B4AB-2E73189D326E}" type="datetimeFigureOut">
              <a:rPr lang="en-US" smtClean="0"/>
              <a:t>9/18/2024</a:t>
            </a:fld>
            <a:endParaRPr lang="en-US"/>
          </a:p>
        </p:txBody>
      </p:sp>
      <p:sp>
        <p:nvSpPr>
          <p:cNvPr id="6" name="Footer Placeholder 5">
            <a:extLst>
              <a:ext uri="{FF2B5EF4-FFF2-40B4-BE49-F238E27FC236}">
                <a16:creationId xmlns:a16="http://schemas.microsoft.com/office/drawing/2014/main" id="{92130648-2B1E-9AEB-1628-486997D2AA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C58130-5CDF-A6F3-0986-CA3C065D4C97}"/>
              </a:ext>
            </a:extLst>
          </p:cNvPr>
          <p:cNvSpPr>
            <a:spLocks noGrp="1"/>
          </p:cNvSpPr>
          <p:nvPr>
            <p:ph type="sldNum" sz="quarter" idx="12"/>
          </p:nvPr>
        </p:nvSpPr>
        <p:spPr/>
        <p:txBody>
          <a:bodyPr/>
          <a:lstStyle/>
          <a:p>
            <a:fld id="{F2F121E6-94B4-C44B-A5D1-9760E085DF90}" type="slidenum">
              <a:rPr lang="en-US" smtClean="0"/>
              <a:t>‹#›</a:t>
            </a:fld>
            <a:endParaRPr lang="en-US"/>
          </a:p>
        </p:txBody>
      </p:sp>
    </p:spTree>
    <p:extLst>
      <p:ext uri="{BB962C8B-B14F-4D97-AF65-F5344CB8AC3E}">
        <p14:creationId xmlns:p14="http://schemas.microsoft.com/office/powerpoint/2010/main" val="2705742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A6443-530F-4E49-50CC-6EA609765E0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FFD843A-A00F-56A2-A78C-F2C0984770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A15BE26-F7AA-FA10-5740-27FE91DBC07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021961E-0473-25FC-5FFC-B86EFDC4BCD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0849686-F540-0FED-AC21-F4C6E2C9E16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08AE1B6-4D36-8299-CD39-5D76D15472CD}"/>
              </a:ext>
            </a:extLst>
          </p:cNvPr>
          <p:cNvSpPr>
            <a:spLocks noGrp="1"/>
          </p:cNvSpPr>
          <p:nvPr>
            <p:ph type="dt" sz="half" idx="10"/>
          </p:nvPr>
        </p:nvSpPr>
        <p:spPr/>
        <p:txBody>
          <a:bodyPr/>
          <a:lstStyle/>
          <a:p>
            <a:fld id="{018EBF0B-EA9F-2247-B4AB-2E73189D326E}" type="datetimeFigureOut">
              <a:rPr lang="en-US" smtClean="0"/>
              <a:t>9/18/2024</a:t>
            </a:fld>
            <a:endParaRPr lang="en-US"/>
          </a:p>
        </p:txBody>
      </p:sp>
      <p:sp>
        <p:nvSpPr>
          <p:cNvPr id="8" name="Footer Placeholder 7">
            <a:extLst>
              <a:ext uri="{FF2B5EF4-FFF2-40B4-BE49-F238E27FC236}">
                <a16:creationId xmlns:a16="http://schemas.microsoft.com/office/drawing/2014/main" id="{E1BDFAEF-2D02-EC29-0063-12D4DEE99FD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DB2CA94-F58E-515F-E816-DEAB7DFE9B09}"/>
              </a:ext>
            </a:extLst>
          </p:cNvPr>
          <p:cNvSpPr>
            <a:spLocks noGrp="1"/>
          </p:cNvSpPr>
          <p:nvPr>
            <p:ph type="sldNum" sz="quarter" idx="12"/>
          </p:nvPr>
        </p:nvSpPr>
        <p:spPr/>
        <p:txBody>
          <a:bodyPr/>
          <a:lstStyle/>
          <a:p>
            <a:fld id="{F2F121E6-94B4-C44B-A5D1-9760E085DF90}" type="slidenum">
              <a:rPr lang="en-US" smtClean="0"/>
              <a:t>‹#›</a:t>
            </a:fld>
            <a:endParaRPr lang="en-US"/>
          </a:p>
        </p:txBody>
      </p:sp>
    </p:spTree>
    <p:extLst>
      <p:ext uri="{BB962C8B-B14F-4D97-AF65-F5344CB8AC3E}">
        <p14:creationId xmlns:p14="http://schemas.microsoft.com/office/powerpoint/2010/main" val="4124352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F3278-3C48-DDDD-7370-452C4E7019B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6B283BC-FDBF-BAAA-6474-187F9F5C32B7}"/>
              </a:ext>
            </a:extLst>
          </p:cNvPr>
          <p:cNvSpPr>
            <a:spLocks noGrp="1"/>
          </p:cNvSpPr>
          <p:nvPr>
            <p:ph type="dt" sz="half" idx="10"/>
          </p:nvPr>
        </p:nvSpPr>
        <p:spPr/>
        <p:txBody>
          <a:bodyPr/>
          <a:lstStyle/>
          <a:p>
            <a:fld id="{018EBF0B-EA9F-2247-B4AB-2E73189D326E}" type="datetimeFigureOut">
              <a:rPr lang="en-US" smtClean="0"/>
              <a:t>9/18/2024</a:t>
            </a:fld>
            <a:endParaRPr lang="en-US"/>
          </a:p>
        </p:txBody>
      </p:sp>
      <p:sp>
        <p:nvSpPr>
          <p:cNvPr id="4" name="Footer Placeholder 3">
            <a:extLst>
              <a:ext uri="{FF2B5EF4-FFF2-40B4-BE49-F238E27FC236}">
                <a16:creationId xmlns:a16="http://schemas.microsoft.com/office/drawing/2014/main" id="{82808F92-A19E-E496-68EC-16236BDD039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13C73C-0FDA-E5F5-8204-2CFBAB3DC2E2}"/>
              </a:ext>
            </a:extLst>
          </p:cNvPr>
          <p:cNvSpPr>
            <a:spLocks noGrp="1"/>
          </p:cNvSpPr>
          <p:nvPr>
            <p:ph type="sldNum" sz="quarter" idx="12"/>
          </p:nvPr>
        </p:nvSpPr>
        <p:spPr/>
        <p:txBody>
          <a:bodyPr/>
          <a:lstStyle/>
          <a:p>
            <a:fld id="{F2F121E6-94B4-C44B-A5D1-9760E085DF90}" type="slidenum">
              <a:rPr lang="en-US" smtClean="0"/>
              <a:t>‹#›</a:t>
            </a:fld>
            <a:endParaRPr lang="en-US"/>
          </a:p>
        </p:txBody>
      </p:sp>
    </p:spTree>
    <p:extLst>
      <p:ext uri="{BB962C8B-B14F-4D97-AF65-F5344CB8AC3E}">
        <p14:creationId xmlns:p14="http://schemas.microsoft.com/office/powerpoint/2010/main" val="3895057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527F064-5133-41CE-06E8-76D6C6F0469F}"/>
              </a:ext>
            </a:extLst>
          </p:cNvPr>
          <p:cNvSpPr>
            <a:spLocks noGrp="1"/>
          </p:cNvSpPr>
          <p:nvPr>
            <p:ph type="dt" sz="half" idx="10"/>
          </p:nvPr>
        </p:nvSpPr>
        <p:spPr/>
        <p:txBody>
          <a:bodyPr/>
          <a:lstStyle/>
          <a:p>
            <a:fld id="{018EBF0B-EA9F-2247-B4AB-2E73189D326E}" type="datetimeFigureOut">
              <a:rPr lang="en-US" smtClean="0"/>
              <a:t>9/18/2024</a:t>
            </a:fld>
            <a:endParaRPr lang="en-US"/>
          </a:p>
        </p:txBody>
      </p:sp>
      <p:sp>
        <p:nvSpPr>
          <p:cNvPr id="3" name="Footer Placeholder 2">
            <a:extLst>
              <a:ext uri="{FF2B5EF4-FFF2-40B4-BE49-F238E27FC236}">
                <a16:creationId xmlns:a16="http://schemas.microsoft.com/office/drawing/2014/main" id="{F2854104-7E90-62A7-DAB3-D41F04A01D1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940F2D3-57B8-DA1A-7C0B-0769B6F3297B}"/>
              </a:ext>
            </a:extLst>
          </p:cNvPr>
          <p:cNvSpPr>
            <a:spLocks noGrp="1"/>
          </p:cNvSpPr>
          <p:nvPr>
            <p:ph type="sldNum" sz="quarter" idx="12"/>
          </p:nvPr>
        </p:nvSpPr>
        <p:spPr/>
        <p:txBody>
          <a:bodyPr/>
          <a:lstStyle/>
          <a:p>
            <a:fld id="{F2F121E6-94B4-C44B-A5D1-9760E085DF90}" type="slidenum">
              <a:rPr lang="en-US" smtClean="0"/>
              <a:t>‹#›</a:t>
            </a:fld>
            <a:endParaRPr lang="en-US"/>
          </a:p>
        </p:txBody>
      </p:sp>
    </p:spTree>
    <p:extLst>
      <p:ext uri="{BB962C8B-B14F-4D97-AF65-F5344CB8AC3E}">
        <p14:creationId xmlns:p14="http://schemas.microsoft.com/office/powerpoint/2010/main" val="196421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17A5A-C7D8-A8EC-D9F1-06DD45A9E5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FD62FC2-E4FE-49D6-6BB5-42090BB54A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C39DB61-02D4-E0C1-9C9A-A6761A2D3F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67ACD0-EF44-6669-5960-89DB33134B51}"/>
              </a:ext>
            </a:extLst>
          </p:cNvPr>
          <p:cNvSpPr>
            <a:spLocks noGrp="1"/>
          </p:cNvSpPr>
          <p:nvPr>
            <p:ph type="dt" sz="half" idx="10"/>
          </p:nvPr>
        </p:nvSpPr>
        <p:spPr/>
        <p:txBody>
          <a:bodyPr/>
          <a:lstStyle/>
          <a:p>
            <a:fld id="{018EBF0B-EA9F-2247-B4AB-2E73189D326E}" type="datetimeFigureOut">
              <a:rPr lang="en-US" smtClean="0"/>
              <a:t>9/18/2024</a:t>
            </a:fld>
            <a:endParaRPr lang="en-US"/>
          </a:p>
        </p:txBody>
      </p:sp>
      <p:sp>
        <p:nvSpPr>
          <p:cNvPr id="6" name="Footer Placeholder 5">
            <a:extLst>
              <a:ext uri="{FF2B5EF4-FFF2-40B4-BE49-F238E27FC236}">
                <a16:creationId xmlns:a16="http://schemas.microsoft.com/office/drawing/2014/main" id="{18DD9316-BFC0-7723-DD45-4F5E0FC5F6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AAF245-4532-BE81-3493-216635D3FC82}"/>
              </a:ext>
            </a:extLst>
          </p:cNvPr>
          <p:cNvSpPr>
            <a:spLocks noGrp="1"/>
          </p:cNvSpPr>
          <p:nvPr>
            <p:ph type="sldNum" sz="quarter" idx="12"/>
          </p:nvPr>
        </p:nvSpPr>
        <p:spPr/>
        <p:txBody>
          <a:bodyPr/>
          <a:lstStyle/>
          <a:p>
            <a:fld id="{F2F121E6-94B4-C44B-A5D1-9760E085DF90}" type="slidenum">
              <a:rPr lang="en-US" smtClean="0"/>
              <a:t>‹#›</a:t>
            </a:fld>
            <a:endParaRPr lang="en-US"/>
          </a:p>
        </p:txBody>
      </p:sp>
    </p:spTree>
    <p:extLst>
      <p:ext uri="{BB962C8B-B14F-4D97-AF65-F5344CB8AC3E}">
        <p14:creationId xmlns:p14="http://schemas.microsoft.com/office/powerpoint/2010/main" val="354287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C1280-DFBD-0BB6-0F45-065C583951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4789D99-77A3-041F-55C7-9AFD6EEC1C2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910C622-C87B-4860-DD47-4577162E99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B4E2EA-2AE4-1993-A9AD-6E340E6AF47E}"/>
              </a:ext>
            </a:extLst>
          </p:cNvPr>
          <p:cNvSpPr>
            <a:spLocks noGrp="1"/>
          </p:cNvSpPr>
          <p:nvPr>
            <p:ph type="dt" sz="half" idx="10"/>
          </p:nvPr>
        </p:nvSpPr>
        <p:spPr/>
        <p:txBody>
          <a:bodyPr/>
          <a:lstStyle/>
          <a:p>
            <a:fld id="{018EBF0B-EA9F-2247-B4AB-2E73189D326E}" type="datetimeFigureOut">
              <a:rPr lang="en-US" smtClean="0"/>
              <a:t>9/18/2024</a:t>
            </a:fld>
            <a:endParaRPr lang="en-US"/>
          </a:p>
        </p:txBody>
      </p:sp>
      <p:sp>
        <p:nvSpPr>
          <p:cNvPr id="6" name="Footer Placeholder 5">
            <a:extLst>
              <a:ext uri="{FF2B5EF4-FFF2-40B4-BE49-F238E27FC236}">
                <a16:creationId xmlns:a16="http://schemas.microsoft.com/office/drawing/2014/main" id="{41F773ED-6642-E86E-218E-BF65CABC67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F6B810-E502-3747-617F-F56554837906}"/>
              </a:ext>
            </a:extLst>
          </p:cNvPr>
          <p:cNvSpPr>
            <a:spLocks noGrp="1"/>
          </p:cNvSpPr>
          <p:nvPr>
            <p:ph type="sldNum" sz="quarter" idx="12"/>
          </p:nvPr>
        </p:nvSpPr>
        <p:spPr/>
        <p:txBody>
          <a:bodyPr/>
          <a:lstStyle/>
          <a:p>
            <a:fld id="{F2F121E6-94B4-C44B-A5D1-9760E085DF90}" type="slidenum">
              <a:rPr lang="en-US" smtClean="0"/>
              <a:t>‹#›</a:t>
            </a:fld>
            <a:endParaRPr lang="en-US"/>
          </a:p>
        </p:txBody>
      </p:sp>
    </p:spTree>
    <p:extLst>
      <p:ext uri="{BB962C8B-B14F-4D97-AF65-F5344CB8AC3E}">
        <p14:creationId xmlns:p14="http://schemas.microsoft.com/office/powerpoint/2010/main" val="2328798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83782E-A177-6335-F0E0-D9D20D20AE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1E1CF76-3279-D953-D241-CC0EC16B2F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FE0135-58C5-BE86-6D42-6CB637E191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8EBF0B-EA9F-2247-B4AB-2E73189D326E}" type="datetimeFigureOut">
              <a:rPr lang="en-US" smtClean="0"/>
              <a:t>9/18/2024</a:t>
            </a:fld>
            <a:endParaRPr lang="en-US"/>
          </a:p>
        </p:txBody>
      </p:sp>
      <p:sp>
        <p:nvSpPr>
          <p:cNvPr id="5" name="Footer Placeholder 4">
            <a:extLst>
              <a:ext uri="{FF2B5EF4-FFF2-40B4-BE49-F238E27FC236}">
                <a16:creationId xmlns:a16="http://schemas.microsoft.com/office/drawing/2014/main" id="{AA3C4F30-DE84-D680-5E1A-204D549F31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D5BD68A-7FD6-EB9A-C56D-04E6C65CC5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F121E6-94B4-C44B-A5D1-9760E085DF90}" type="slidenum">
              <a:rPr lang="en-US" smtClean="0"/>
              <a:t>‹#›</a:t>
            </a:fld>
            <a:endParaRPr lang="en-US"/>
          </a:p>
        </p:txBody>
      </p:sp>
    </p:spTree>
    <p:extLst>
      <p:ext uri="{BB962C8B-B14F-4D97-AF65-F5344CB8AC3E}">
        <p14:creationId xmlns:p14="http://schemas.microsoft.com/office/powerpoint/2010/main" val="40547691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E832EC1-37AC-054A-ACBE-E981EE09A818}"/>
              </a:ext>
            </a:extLst>
          </p:cNvPr>
          <p:cNvPicPr>
            <a:picLocks noChangeAspect="1"/>
          </p:cNvPicPr>
          <p:nvPr/>
        </p:nvPicPr>
        <p:blipFill>
          <a:blip r:embed="rId3"/>
          <a:stretch>
            <a:fillRect/>
          </a:stretch>
        </p:blipFill>
        <p:spPr>
          <a:xfrm>
            <a:off x="0" y="0"/>
            <a:ext cx="12577266" cy="6858000"/>
          </a:xfrm>
          <a:prstGeom prst="rect">
            <a:avLst/>
          </a:prstGeom>
        </p:spPr>
      </p:pic>
      <p:sp>
        <p:nvSpPr>
          <p:cNvPr id="2" name="Title 1">
            <a:extLst>
              <a:ext uri="{FF2B5EF4-FFF2-40B4-BE49-F238E27FC236}">
                <a16:creationId xmlns:a16="http://schemas.microsoft.com/office/drawing/2014/main" id="{DF05030B-973D-874B-8254-31CDC5DE8D2F}"/>
              </a:ext>
            </a:extLst>
          </p:cNvPr>
          <p:cNvSpPr>
            <a:spLocks noGrp="1"/>
          </p:cNvSpPr>
          <p:nvPr>
            <p:ph type="ctrTitle"/>
          </p:nvPr>
        </p:nvSpPr>
        <p:spPr>
          <a:xfrm>
            <a:off x="2282765" y="108856"/>
            <a:ext cx="9144000" cy="1299029"/>
          </a:xfrm>
        </p:spPr>
        <p:txBody>
          <a:bodyPr>
            <a:normAutofit/>
          </a:bodyPr>
          <a:lstStyle/>
          <a:p>
            <a:pPr algn="l"/>
            <a:r>
              <a:rPr lang="en-US" sz="4000" b="1" dirty="0">
                <a:solidFill>
                  <a:srgbClr val="073C6E"/>
                </a:solidFill>
              </a:rPr>
              <a:t>2018-2022 RTI Midpoint Evaluation Results </a:t>
            </a:r>
            <a:endParaRPr lang="en-US" sz="2200" b="1" dirty="0">
              <a:solidFill>
                <a:srgbClr val="073C6E"/>
              </a:solidFill>
            </a:endParaRPr>
          </a:p>
        </p:txBody>
      </p:sp>
      <p:sp>
        <p:nvSpPr>
          <p:cNvPr id="3" name="Subtitle 2">
            <a:extLst>
              <a:ext uri="{FF2B5EF4-FFF2-40B4-BE49-F238E27FC236}">
                <a16:creationId xmlns:a16="http://schemas.microsoft.com/office/drawing/2014/main" id="{141FE1D9-F6C8-AE47-A2C7-A30FC32F860E}"/>
              </a:ext>
            </a:extLst>
          </p:cNvPr>
          <p:cNvSpPr>
            <a:spLocks noGrp="1"/>
          </p:cNvSpPr>
          <p:nvPr>
            <p:ph type="subTitle" idx="1"/>
          </p:nvPr>
        </p:nvSpPr>
        <p:spPr>
          <a:xfrm>
            <a:off x="2282765" y="1407885"/>
            <a:ext cx="9444778" cy="4151086"/>
          </a:xfrm>
        </p:spPr>
        <p:txBody>
          <a:bodyPr>
            <a:normAutofit fontScale="92500" lnSpcReduction="20000"/>
          </a:bodyPr>
          <a:lstStyle/>
          <a:p>
            <a:pPr marL="342900" indent="-342900" algn="l">
              <a:buClr>
                <a:srgbClr val="1A71A6"/>
              </a:buClr>
              <a:buFont typeface="Arial" panose="020B0604020202020204" pitchFamily="34" charset="0"/>
              <a:buChar char="•"/>
            </a:pPr>
            <a:r>
              <a:rPr lang="en-US" dirty="0"/>
              <a:t>Midpoint program surveys were sent to Fellows approximately 2-3 weeks after the conclusion of the summer core modules (M1-9). Prior to the 2021 institute, surveys were sent after the one-week in-person/virtual workshops that were held 2018-2020. </a:t>
            </a:r>
          </a:p>
          <a:p>
            <a:pPr marL="800100" lvl="1" indent="-342900" algn="l">
              <a:buClr>
                <a:srgbClr val="1A71A6"/>
              </a:buClr>
              <a:buFont typeface="Arial" panose="020B0604020202020204" pitchFamily="34" charset="0"/>
              <a:buChar char="•"/>
            </a:pPr>
            <a:r>
              <a:rPr lang="en-US" dirty="0"/>
              <a:t>2018 cohort was sent Aug 17-31, 2018</a:t>
            </a:r>
          </a:p>
          <a:p>
            <a:pPr marL="800100" lvl="1" indent="-342900" algn="l">
              <a:buClr>
                <a:srgbClr val="1A71A6"/>
              </a:buClr>
              <a:buFont typeface="Arial" panose="020B0604020202020204" pitchFamily="34" charset="0"/>
              <a:buChar char="•"/>
            </a:pPr>
            <a:r>
              <a:rPr lang="en-US" dirty="0"/>
              <a:t>2019 cohort was sent Aug 24-Sep 3, 2019</a:t>
            </a:r>
          </a:p>
          <a:p>
            <a:pPr marL="800100" lvl="1" indent="-342900" algn="l">
              <a:buClr>
                <a:srgbClr val="1A71A6"/>
              </a:buClr>
              <a:buFont typeface="Arial" panose="020B0604020202020204" pitchFamily="34" charset="0"/>
              <a:buChar char="•"/>
            </a:pPr>
            <a:r>
              <a:rPr lang="en-US" dirty="0"/>
              <a:t>2020 cohort was sent Sep 3-11, 2020</a:t>
            </a:r>
          </a:p>
          <a:p>
            <a:pPr marL="800100" lvl="1" indent="-342900" algn="l">
              <a:buClr>
                <a:srgbClr val="1A71A6"/>
              </a:buClr>
              <a:buFont typeface="Arial" panose="020B0604020202020204" pitchFamily="34" charset="0"/>
              <a:buChar char="•"/>
            </a:pPr>
            <a:r>
              <a:rPr lang="en-US" dirty="0"/>
              <a:t>2021 cohort was sent Aug 11-31, 2021</a:t>
            </a:r>
          </a:p>
          <a:p>
            <a:pPr marL="800100" lvl="1" indent="-342900" algn="l">
              <a:buClr>
                <a:srgbClr val="1A71A6"/>
              </a:buClr>
              <a:buFont typeface="Arial" panose="020B0604020202020204" pitchFamily="34" charset="0"/>
              <a:buChar char="•"/>
            </a:pPr>
            <a:r>
              <a:rPr lang="en-US" dirty="0"/>
              <a:t>2022 cohort was sent Aug 17-31, 2022</a:t>
            </a:r>
          </a:p>
          <a:p>
            <a:pPr marL="342900" indent="-342900" algn="l">
              <a:buClr>
                <a:srgbClr val="1A71A6"/>
              </a:buClr>
              <a:buFont typeface="Arial" panose="020B0604020202020204" pitchFamily="34" charset="0"/>
              <a:buChar char="•"/>
            </a:pPr>
            <a:r>
              <a:rPr lang="en-US" dirty="0"/>
              <a:t>Survey includes questions about the learning modules overall, curriculum, instructors, course materials, format, learning activities, etc. </a:t>
            </a:r>
          </a:p>
          <a:p>
            <a:pPr marL="342900" indent="-342900" algn="l">
              <a:buClr>
                <a:srgbClr val="1A71A6"/>
              </a:buClr>
              <a:buFont typeface="Arial" panose="020B0604020202020204" pitchFamily="34" charset="0"/>
              <a:buChar char="•"/>
            </a:pPr>
            <a:r>
              <a:rPr lang="en-US" dirty="0"/>
              <a:t>Midpoint assessment results are evaluated to make midcourse corrections in the current institute year and improvements in future institutes. They also strengthen the research confidence results.  </a:t>
            </a:r>
          </a:p>
          <a:p>
            <a:pPr marL="342900" indent="-342900" algn="l">
              <a:buClr>
                <a:srgbClr val="1A71A6"/>
              </a:buClr>
              <a:buFont typeface="Arial" panose="020B0604020202020204" pitchFamily="34" charset="0"/>
              <a:buChar char="•"/>
            </a:pPr>
            <a:endParaRPr lang="en-US" dirty="0"/>
          </a:p>
          <a:p>
            <a:pPr marL="800100" lvl="1" indent="-342900" algn="l">
              <a:buClr>
                <a:srgbClr val="1A71A6"/>
              </a:buClr>
              <a:buFont typeface="Arial" panose="020B0604020202020204" pitchFamily="34" charset="0"/>
              <a:buChar char="•"/>
            </a:pPr>
            <a:endParaRPr lang="en-US" dirty="0"/>
          </a:p>
          <a:p>
            <a:pPr marL="342900" indent="-342900" algn="l">
              <a:buClr>
                <a:srgbClr val="1A71A6"/>
              </a:buClr>
              <a:buFont typeface="Arial" panose="020B0604020202020204" pitchFamily="34" charset="0"/>
              <a:buChar char="•"/>
            </a:pPr>
            <a:endParaRPr lang="en-US" dirty="0"/>
          </a:p>
          <a:p>
            <a:pPr marL="342900" indent="-342900" algn="l">
              <a:buClr>
                <a:srgbClr val="1A71A6"/>
              </a:buClr>
              <a:buFont typeface="Arial" panose="020B0604020202020204" pitchFamily="34" charset="0"/>
              <a:buChar char="•"/>
            </a:pPr>
            <a:endParaRPr lang="en-US" dirty="0"/>
          </a:p>
          <a:p>
            <a:pPr lvl="1" algn="l">
              <a:buClr>
                <a:srgbClr val="1A71A6"/>
              </a:buClr>
            </a:pPr>
            <a:endParaRPr lang="en-US" dirty="0"/>
          </a:p>
          <a:p>
            <a:endParaRPr lang="en-US" dirty="0"/>
          </a:p>
        </p:txBody>
      </p:sp>
    </p:spTree>
    <p:extLst>
      <p:ext uri="{BB962C8B-B14F-4D97-AF65-F5344CB8AC3E}">
        <p14:creationId xmlns:p14="http://schemas.microsoft.com/office/powerpoint/2010/main" val="2818493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F80A8A88-A098-0A1A-D96F-0EB0D402B8D9}"/>
              </a:ext>
            </a:extLst>
          </p:cNvPr>
          <p:cNvGraphicFramePr>
            <a:graphicFrameLocks noGrp="1"/>
          </p:cNvGraphicFramePr>
          <p:nvPr>
            <p:ph idx="4294967295"/>
            <p:extLst>
              <p:ext uri="{D42A27DB-BD31-4B8C-83A1-F6EECF244321}">
                <p14:modId xmlns:p14="http://schemas.microsoft.com/office/powerpoint/2010/main" val="1348853692"/>
              </p:ext>
            </p:extLst>
          </p:nvPr>
        </p:nvGraphicFramePr>
        <p:xfrm>
          <a:off x="401783" y="464129"/>
          <a:ext cx="10903526" cy="5929741"/>
        </p:xfrm>
        <a:graphic>
          <a:graphicData uri="http://schemas.openxmlformats.org/drawingml/2006/table">
            <a:tbl>
              <a:tblPr firstRow="1" bandRow="1">
                <a:tableStyleId>{5C22544A-7EE6-4342-B048-85BDC9FD1C3A}</a:tableStyleId>
              </a:tblPr>
              <a:tblGrid>
                <a:gridCol w="3652748">
                  <a:extLst>
                    <a:ext uri="{9D8B030D-6E8A-4147-A177-3AD203B41FA5}">
                      <a16:colId xmlns:a16="http://schemas.microsoft.com/office/drawing/2014/main" val="1804994938"/>
                    </a:ext>
                  </a:extLst>
                </a:gridCol>
                <a:gridCol w="825717">
                  <a:extLst>
                    <a:ext uri="{9D8B030D-6E8A-4147-A177-3AD203B41FA5}">
                      <a16:colId xmlns:a16="http://schemas.microsoft.com/office/drawing/2014/main" val="2818288211"/>
                    </a:ext>
                  </a:extLst>
                </a:gridCol>
                <a:gridCol w="657775">
                  <a:extLst>
                    <a:ext uri="{9D8B030D-6E8A-4147-A177-3AD203B41FA5}">
                      <a16:colId xmlns:a16="http://schemas.microsoft.com/office/drawing/2014/main" val="3283620669"/>
                    </a:ext>
                  </a:extLst>
                </a:gridCol>
                <a:gridCol w="769736">
                  <a:extLst>
                    <a:ext uri="{9D8B030D-6E8A-4147-A177-3AD203B41FA5}">
                      <a16:colId xmlns:a16="http://schemas.microsoft.com/office/drawing/2014/main" val="376386994"/>
                    </a:ext>
                  </a:extLst>
                </a:gridCol>
                <a:gridCol w="741746">
                  <a:extLst>
                    <a:ext uri="{9D8B030D-6E8A-4147-A177-3AD203B41FA5}">
                      <a16:colId xmlns:a16="http://schemas.microsoft.com/office/drawing/2014/main" val="2412967023"/>
                    </a:ext>
                  </a:extLst>
                </a:gridCol>
                <a:gridCol w="741746">
                  <a:extLst>
                    <a:ext uri="{9D8B030D-6E8A-4147-A177-3AD203B41FA5}">
                      <a16:colId xmlns:a16="http://schemas.microsoft.com/office/drawing/2014/main" val="496098298"/>
                    </a:ext>
                  </a:extLst>
                </a:gridCol>
                <a:gridCol w="614376">
                  <a:extLst>
                    <a:ext uri="{9D8B030D-6E8A-4147-A177-3AD203B41FA5}">
                      <a16:colId xmlns:a16="http://schemas.microsoft.com/office/drawing/2014/main" val="2856019062"/>
                    </a:ext>
                  </a:extLst>
                </a:gridCol>
                <a:gridCol w="799140">
                  <a:extLst>
                    <a:ext uri="{9D8B030D-6E8A-4147-A177-3AD203B41FA5}">
                      <a16:colId xmlns:a16="http://schemas.microsoft.com/office/drawing/2014/main" val="2877267377"/>
                    </a:ext>
                  </a:extLst>
                </a:gridCol>
                <a:gridCol w="671769">
                  <a:extLst>
                    <a:ext uri="{9D8B030D-6E8A-4147-A177-3AD203B41FA5}">
                      <a16:colId xmlns:a16="http://schemas.microsoft.com/office/drawing/2014/main" val="2817253761"/>
                    </a:ext>
                  </a:extLst>
                </a:gridCol>
                <a:gridCol w="741746">
                  <a:extLst>
                    <a:ext uri="{9D8B030D-6E8A-4147-A177-3AD203B41FA5}">
                      <a16:colId xmlns:a16="http://schemas.microsoft.com/office/drawing/2014/main" val="1231298878"/>
                    </a:ext>
                  </a:extLst>
                </a:gridCol>
                <a:gridCol w="687027">
                  <a:extLst>
                    <a:ext uri="{9D8B030D-6E8A-4147-A177-3AD203B41FA5}">
                      <a16:colId xmlns:a16="http://schemas.microsoft.com/office/drawing/2014/main" val="2100653739"/>
                    </a:ext>
                  </a:extLst>
                </a:gridCol>
              </a:tblGrid>
              <a:tr h="1673363">
                <a:tc gridSpan="11">
                  <a:txBody>
                    <a:bodyPr/>
                    <a:lstStyle/>
                    <a:p>
                      <a:pPr algn="ctr" rtl="0" fontAlgn="b"/>
                      <a:endParaRPr lang="en-US" sz="1200" u="none" strike="noStrike" dirty="0">
                        <a:solidFill>
                          <a:schemeClr val="bg1"/>
                        </a:solidFill>
                        <a:effectLst/>
                      </a:endParaRPr>
                    </a:p>
                    <a:p>
                      <a:pPr algn="ctr" rtl="0" fontAlgn="b"/>
                      <a:r>
                        <a:rPr lang="en-US" sz="1600" u="none" strike="noStrike" dirty="0">
                          <a:solidFill>
                            <a:schemeClr val="bg1"/>
                          </a:solidFill>
                          <a:effectLst/>
                        </a:rPr>
                        <a:t>2018-2022 Midpoint Program Evaluation Results</a:t>
                      </a:r>
                    </a:p>
                    <a:p>
                      <a:pPr algn="ctr" rtl="0" fontAlgn="b"/>
                      <a:r>
                        <a:rPr lang="en-US" sz="1600" b="0" i="0" u="none" strike="noStrike" dirty="0">
                          <a:solidFill>
                            <a:schemeClr val="bg1"/>
                          </a:solidFill>
                          <a:effectLst/>
                          <a:latin typeface="Calibri" panose="020F0502020204030204" pitchFamily="34" charset="0"/>
                        </a:rPr>
                        <a:t>(in ranked order)</a:t>
                      </a:r>
                    </a:p>
                    <a:p>
                      <a:pPr algn="ctr" rtl="0" fontAlgn="b"/>
                      <a:endParaRPr lang="en-US" sz="1200" b="0" i="0" u="none" strike="noStrike" dirty="0">
                        <a:solidFill>
                          <a:schemeClr val="bg1"/>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64801640"/>
                  </a:ext>
                </a:extLst>
              </a:tr>
              <a:tr h="1048268">
                <a:tc>
                  <a:txBody>
                    <a:bodyPr/>
                    <a:lstStyle/>
                    <a:p>
                      <a:pPr algn="ctr" rtl="0" fontAlgn="b"/>
                      <a:r>
                        <a:rPr lang="en-US" sz="1400" b="1" i="0" u="none" strike="noStrike" dirty="0">
                          <a:solidFill>
                            <a:srgbClr val="000000"/>
                          </a:solidFill>
                          <a:effectLst/>
                          <a:latin typeface="Calibri" panose="020F0502020204030204" pitchFamily="34" charset="0"/>
                        </a:rPr>
                        <a:t>Summer Core Experience &amp; Activities</a:t>
                      </a:r>
                    </a:p>
                    <a:p>
                      <a:pPr algn="ctr" rtl="0" fontAlgn="b"/>
                      <a:endParaRPr lang="en-US" sz="7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AF7EB"/>
                    </a:solidFill>
                  </a:tcPr>
                </a:tc>
                <a:tc>
                  <a:txBody>
                    <a:bodyPr/>
                    <a:lstStyle/>
                    <a:p>
                      <a:pPr algn="ctr" rtl="0" fontAlgn="b"/>
                      <a:r>
                        <a:rPr lang="en-US" sz="1200" b="1" u="none" strike="noStrike" dirty="0">
                          <a:effectLst/>
                        </a:rPr>
                        <a:t>2018  % EXCELLENT &amp; GOOD RATING</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AF7EB">
                        <a:alpha val="79216"/>
                      </a:srgbClr>
                    </a:solidFill>
                  </a:tcPr>
                </a:tc>
                <a:tc>
                  <a:txBody>
                    <a:bodyPr/>
                    <a:lstStyle/>
                    <a:p>
                      <a:pPr algn="ctr" rtl="0" fontAlgn="b"/>
                      <a:r>
                        <a:rPr lang="en-US" sz="1200" b="1" u="none" strike="noStrike" dirty="0">
                          <a:effectLst/>
                        </a:rPr>
                        <a:t>2018 MEDIAN (N=20) </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AF7EB">
                        <a:alpha val="79216"/>
                      </a:srgbClr>
                    </a:solidFill>
                  </a:tcPr>
                </a:tc>
                <a:tc>
                  <a:txBody>
                    <a:bodyPr/>
                    <a:lstStyle/>
                    <a:p>
                      <a:pPr algn="ctr" rtl="0" fontAlgn="b"/>
                      <a:r>
                        <a:rPr lang="en-US" sz="1200" b="1" u="none" strike="noStrike" dirty="0">
                          <a:effectLst/>
                        </a:rPr>
                        <a:t>2019  % EXCELLENT &amp; GOOD RATING</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AF7EB">
                        <a:alpha val="79216"/>
                      </a:srgbClr>
                    </a:solidFill>
                  </a:tcPr>
                </a:tc>
                <a:tc>
                  <a:txBody>
                    <a:bodyPr/>
                    <a:lstStyle/>
                    <a:p>
                      <a:pPr algn="ctr" rtl="0" fontAlgn="b"/>
                      <a:r>
                        <a:rPr lang="en-US" sz="1200" b="1" u="none" strike="noStrike" dirty="0">
                          <a:effectLst/>
                        </a:rPr>
                        <a:t>2019 MEDIAN  (N=20)  </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AF7EB">
                        <a:alpha val="79216"/>
                      </a:srgbClr>
                    </a:solidFill>
                  </a:tcPr>
                </a:tc>
                <a:tc>
                  <a:txBody>
                    <a:bodyPr/>
                    <a:lstStyle/>
                    <a:p>
                      <a:pPr algn="ctr" rtl="0" fontAlgn="b"/>
                      <a:r>
                        <a:rPr lang="en-US" sz="1200" b="1" u="none" strike="noStrike" dirty="0">
                          <a:effectLst/>
                        </a:rPr>
                        <a:t>2020  % EXCELLENT &amp; GOOD RATING</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AF7EB">
                        <a:alpha val="79216"/>
                      </a:srgbClr>
                    </a:solidFill>
                  </a:tcPr>
                </a:tc>
                <a:tc>
                  <a:txBody>
                    <a:bodyPr/>
                    <a:lstStyle/>
                    <a:p>
                      <a:pPr algn="ctr" rtl="0" fontAlgn="b"/>
                      <a:r>
                        <a:rPr lang="en-US" sz="1200" b="1" u="none" strike="noStrike" dirty="0">
                          <a:effectLst/>
                        </a:rPr>
                        <a:t>2020 MEDIAN   (N=20)  </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AF7EB">
                        <a:alpha val="79216"/>
                      </a:srgbClr>
                    </a:solidFill>
                  </a:tcPr>
                </a:tc>
                <a:tc>
                  <a:txBody>
                    <a:bodyPr/>
                    <a:lstStyle/>
                    <a:p>
                      <a:pPr algn="ctr" rtl="0" fontAlgn="b"/>
                      <a:r>
                        <a:rPr lang="en-US" sz="1200" b="1" u="none" strike="noStrike" dirty="0">
                          <a:effectLst/>
                        </a:rPr>
                        <a:t>2021  % EXCELLENT &amp; GOOD RATING</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AF7EB">
                        <a:alpha val="79216"/>
                      </a:srgbClr>
                    </a:solidFill>
                  </a:tcPr>
                </a:tc>
                <a:tc>
                  <a:txBody>
                    <a:bodyPr/>
                    <a:lstStyle/>
                    <a:p>
                      <a:pPr algn="ctr" rtl="0" fontAlgn="b"/>
                      <a:r>
                        <a:rPr lang="en-US" sz="1200" b="1" u="none" strike="noStrike" dirty="0">
                          <a:effectLst/>
                        </a:rPr>
                        <a:t>2021 MEDIAN  (N=32)</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AF7EB">
                        <a:alpha val="79216"/>
                      </a:srgbClr>
                    </a:solidFill>
                  </a:tcPr>
                </a:tc>
                <a:tc>
                  <a:txBody>
                    <a:bodyPr/>
                    <a:lstStyle/>
                    <a:p>
                      <a:pPr algn="ctr" rtl="0" fontAlgn="b"/>
                      <a:r>
                        <a:rPr lang="en-US" sz="1200" b="1" u="none" strike="noStrike" dirty="0">
                          <a:effectLst/>
                        </a:rPr>
                        <a:t>2022 % EXCELLENT &amp; GOOD RATING</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AF7EB">
                        <a:alpha val="79216"/>
                      </a:srgbClr>
                    </a:solidFill>
                  </a:tcPr>
                </a:tc>
                <a:tc>
                  <a:txBody>
                    <a:bodyPr/>
                    <a:lstStyle/>
                    <a:p>
                      <a:pPr algn="ctr" rtl="0" fontAlgn="b"/>
                      <a:r>
                        <a:rPr lang="en-US" sz="1200" b="1" u="none" strike="noStrike" dirty="0">
                          <a:effectLst/>
                        </a:rPr>
                        <a:t>2022 MEDIAN   (N=34)</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AF7EB">
                        <a:alpha val="79216"/>
                      </a:srgbClr>
                    </a:solidFill>
                  </a:tcPr>
                </a:tc>
                <a:extLst>
                  <a:ext uri="{0D108BD9-81ED-4DB2-BD59-A6C34878D82A}">
                    <a16:rowId xmlns:a16="http://schemas.microsoft.com/office/drawing/2014/main" val="4222748421"/>
                  </a:ext>
                </a:extLst>
              </a:tr>
              <a:tr h="375413">
                <a:tc>
                  <a:txBody>
                    <a:bodyPr/>
                    <a:lstStyle/>
                    <a:p>
                      <a:pPr algn="ctr" rtl="0" fontAlgn="b"/>
                      <a:r>
                        <a:rPr lang="en-US" sz="1400" b="1" i="0" u="none" strike="noStrike" dirty="0">
                          <a:solidFill>
                            <a:schemeClr val="bg1"/>
                          </a:solidFill>
                          <a:effectLst/>
                          <a:latin typeface="Calibri" panose="020F0502020204030204" pitchFamily="34" charset="0"/>
                        </a:rPr>
                        <a:t>Highest ranked activities (avg &lt; 95%)</a:t>
                      </a: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rtl="0" fontAlgn="b"/>
                      <a:endParaRPr lang="en-US" sz="800" b="0"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rtl="0" fontAlgn="b"/>
                      <a:endParaRPr lang="en-US" sz="800" b="0"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rtl="0" fontAlgn="b"/>
                      <a:endParaRPr lang="en-US" sz="800" b="0" i="0" u="none" strike="noStrike">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rtl="0" fontAlgn="b"/>
                      <a:endParaRPr lang="en-US" sz="800" b="0" i="0" u="none" strike="noStrike">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b"/>
                      <a:endParaRPr lang="en-US" sz="800" b="0"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b"/>
                      <a:endParaRPr lang="en-US" sz="800" b="0"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b"/>
                      <a:endParaRPr lang="en-US" sz="800" b="0"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b"/>
                      <a:endParaRPr lang="en-US" sz="800" b="0"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b"/>
                      <a:endParaRPr lang="en-US" sz="800" b="0"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b"/>
                      <a:endParaRPr lang="en-US" sz="800" b="0"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3032000825"/>
                  </a:ext>
                </a:extLst>
              </a:tr>
              <a:tr h="404671">
                <a:tc>
                  <a:txBody>
                    <a:bodyPr/>
                    <a:lstStyle/>
                    <a:p>
                      <a:pPr algn="l" rtl="0" fontAlgn="b"/>
                      <a:r>
                        <a:rPr lang="en-US" sz="1200" b="1" u="none" strike="noStrike" dirty="0">
                          <a:effectLst/>
                        </a:rPr>
                        <a:t>  RTI Summer Core Modules (M1-9) &amp; Workshop overall</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rtl="0" fontAlgn="b"/>
                      <a:r>
                        <a:rPr lang="en-US" sz="1200" b="1" u="none" strike="noStrike" dirty="0">
                          <a:effectLst/>
                        </a:rPr>
                        <a:t>95</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rtl="0" fontAlgn="b"/>
                      <a:r>
                        <a:rPr lang="en-US" sz="1200" b="1" u="none" strike="noStrike">
                          <a:effectLst/>
                        </a:rPr>
                        <a:t>5</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rtl="0" fontAlgn="b"/>
                      <a:r>
                        <a:rPr lang="en-US" sz="1200" b="1" u="none" strike="noStrike">
                          <a:effectLst/>
                        </a:rPr>
                        <a:t>100</a:t>
                      </a:r>
                      <a:endParaRPr lang="en-US" sz="1200" b="1" i="0" u="none" strike="noStrike">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rtl="0" fontAlgn="b"/>
                      <a:r>
                        <a:rPr lang="en-US" sz="1200" b="1" u="none" strike="noStrike">
                          <a:effectLst/>
                        </a:rPr>
                        <a:t>5</a:t>
                      </a:r>
                      <a:endParaRPr lang="en-US" sz="1200" b="1" i="0" u="none" strike="noStrike">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100</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4.5</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100</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alpha val="27843"/>
                      </a:schemeClr>
                    </a:solidFill>
                  </a:tcPr>
                </a:tc>
                <a:tc>
                  <a:txBody>
                    <a:bodyPr/>
                    <a:lstStyle/>
                    <a:p>
                      <a:pPr algn="ctr" fontAlgn="b"/>
                      <a:r>
                        <a:rPr lang="en-US" sz="1200" b="1" u="none" strike="noStrike">
                          <a:effectLst/>
                        </a:rPr>
                        <a:t>5</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alpha val="27843"/>
                      </a:schemeClr>
                    </a:solidFill>
                  </a:tcPr>
                </a:tc>
                <a:tc>
                  <a:txBody>
                    <a:bodyPr/>
                    <a:lstStyle/>
                    <a:p>
                      <a:pPr algn="ctr" fontAlgn="b"/>
                      <a:r>
                        <a:rPr lang="en-US" sz="1200" b="1" u="none" strike="noStrike">
                          <a:effectLst/>
                        </a:rPr>
                        <a:t> 100</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alpha val="27843"/>
                      </a:schemeClr>
                    </a:solidFill>
                  </a:tcPr>
                </a:tc>
                <a:tc>
                  <a:txBody>
                    <a:bodyPr/>
                    <a:lstStyle/>
                    <a:p>
                      <a:pPr algn="ctr" fontAlgn="b"/>
                      <a:r>
                        <a:rPr lang="en-US" sz="1200" b="1" u="none" strike="noStrike">
                          <a:effectLst/>
                        </a:rPr>
                        <a:t>5 </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alpha val="27843"/>
                      </a:schemeClr>
                    </a:solidFill>
                  </a:tcPr>
                </a:tc>
                <a:extLst>
                  <a:ext uri="{0D108BD9-81ED-4DB2-BD59-A6C34878D82A}">
                    <a16:rowId xmlns:a16="http://schemas.microsoft.com/office/drawing/2014/main" val="1336510061"/>
                  </a:ext>
                </a:extLst>
              </a:tr>
              <a:tr h="404671">
                <a:tc>
                  <a:txBody>
                    <a:bodyPr/>
                    <a:lstStyle/>
                    <a:p>
                      <a:pPr algn="l" rtl="0" fontAlgn="b"/>
                      <a:r>
                        <a:rPr lang="en-US" sz="1200" b="1" u="none" strike="noStrike" dirty="0">
                          <a:effectLst/>
                        </a:rPr>
                        <a:t>  Overall curriculum quality (modules) </a:t>
                      </a:r>
                      <a:endParaRPr lang="en-US" sz="1200" b="1" i="0" u="none" strike="noStrike" dirty="0">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rtl="0" fontAlgn="b"/>
                      <a:r>
                        <a:rPr lang="en-US" sz="1200" b="1" u="none" strike="noStrike" dirty="0">
                          <a:effectLst/>
                        </a:rPr>
                        <a:t>100</a:t>
                      </a:r>
                      <a:endParaRPr lang="en-US" sz="1200" b="1" i="0" u="none" strike="noStrike" dirty="0">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rtl="0" fontAlgn="b"/>
                      <a:r>
                        <a:rPr lang="en-US" sz="1200" b="1" u="none" strike="noStrike">
                          <a:effectLst/>
                        </a:rPr>
                        <a:t>5</a:t>
                      </a:r>
                      <a:endParaRPr lang="en-US" sz="1200" b="1" i="0" u="none" strike="noStrike">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rtl="0" fontAlgn="b"/>
                      <a:r>
                        <a:rPr lang="en-US" sz="1200" b="1" u="none" strike="noStrike">
                          <a:effectLst/>
                        </a:rPr>
                        <a:t>100</a:t>
                      </a:r>
                      <a:endParaRPr lang="en-US" sz="1200" b="1" i="0" u="none" strike="noStrike">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rtl="0" fontAlgn="b"/>
                      <a:r>
                        <a:rPr lang="en-US" sz="1200" b="1" u="none" strike="noStrike">
                          <a:effectLst/>
                        </a:rPr>
                        <a:t>5</a:t>
                      </a:r>
                      <a:endParaRPr lang="en-US" sz="1200" b="1" i="0" u="none" strike="noStrike">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95</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4</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100</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5</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 100</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5 </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extLst>
                  <a:ext uri="{0D108BD9-81ED-4DB2-BD59-A6C34878D82A}">
                    <a16:rowId xmlns:a16="http://schemas.microsoft.com/office/drawing/2014/main" val="4245134170"/>
                  </a:ext>
                </a:extLst>
              </a:tr>
              <a:tr h="404671">
                <a:tc>
                  <a:txBody>
                    <a:bodyPr/>
                    <a:lstStyle/>
                    <a:p>
                      <a:pPr algn="l" rtl="0" fontAlgn="b"/>
                      <a:r>
                        <a:rPr lang="en-US" sz="1200" b="1" u="none" strike="noStrike" dirty="0">
                          <a:effectLst/>
                        </a:rPr>
                        <a:t>  Overall effectiveness of instructors</a:t>
                      </a:r>
                      <a:endParaRPr lang="en-US" sz="1200" b="1" i="0" u="none" strike="noStrike" dirty="0">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rtl="0" fontAlgn="b"/>
                      <a:r>
                        <a:rPr lang="en-US" sz="1200" b="1" u="none" strike="noStrike" dirty="0">
                          <a:effectLst/>
                        </a:rPr>
                        <a:t>100</a:t>
                      </a:r>
                      <a:endParaRPr lang="en-US" sz="1200" b="1" i="0" u="none" strike="noStrike" dirty="0">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rtl="0" fontAlgn="b"/>
                      <a:r>
                        <a:rPr lang="en-US" sz="1200" b="1" u="none" strike="noStrike">
                          <a:effectLst/>
                        </a:rPr>
                        <a:t>5</a:t>
                      </a:r>
                      <a:endParaRPr lang="en-US" sz="1200" b="1" i="0" u="none" strike="noStrike">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rtl="0" fontAlgn="b"/>
                      <a:r>
                        <a:rPr lang="en-US" sz="1200" b="1" u="none" strike="noStrike">
                          <a:effectLst/>
                        </a:rPr>
                        <a:t>100</a:t>
                      </a:r>
                      <a:endParaRPr lang="en-US" sz="1200" b="1" i="0" u="none" strike="noStrike">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rtl="0" fontAlgn="b"/>
                      <a:r>
                        <a:rPr lang="en-US" sz="1200" b="1" u="none" strike="noStrike">
                          <a:effectLst/>
                        </a:rPr>
                        <a:t>5</a:t>
                      </a:r>
                      <a:endParaRPr lang="en-US" sz="1200" b="1" i="0" u="none" strike="noStrike">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95</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5</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100</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5</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97</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5</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7255"/>
                      </a:srgbClr>
                    </a:solidFill>
                  </a:tcPr>
                </a:tc>
                <a:extLst>
                  <a:ext uri="{0D108BD9-81ED-4DB2-BD59-A6C34878D82A}">
                    <a16:rowId xmlns:a16="http://schemas.microsoft.com/office/drawing/2014/main" val="1110031826"/>
                  </a:ext>
                </a:extLst>
              </a:tr>
              <a:tr h="404671">
                <a:tc>
                  <a:txBody>
                    <a:bodyPr/>
                    <a:lstStyle/>
                    <a:p>
                      <a:pPr algn="l" rtl="0" fontAlgn="b"/>
                      <a:r>
                        <a:rPr lang="en-US" sz="1200" b="1" u="none" strike="noStrike" dirty="0">
                          <a:effectLst/>
                        </a:rPr>
                        <a:t>  Overall helpfulness of  RTI staff (RTI/library services &amp; staff)</a:t>
                      </a:r>
                      <a:endParaRPr lang="en-US" sz="1200" b="1" i="0" u="none" strike="noStrike" dirty="0">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rtl="0" fontAlgn="b"/>
                      <a:r>
                        <a:rPr lang="en-US" sz="1200" b="1" u="none" strike="noStrike" dirty="0">
                          <a:effectLst/>
                        </a:rPr>
                        <a:t>100</a:t>
                      </a:r>
                      <a:endParaRPr lang="en-US" sz="1200" b="1" i="0" u="none" strike="noStrike" dirty="0">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rtl="0" fontAlgn="b"/>
                      <a:r>
                        <a:rPr lang="en-US" sz="1200" b="1" u="none" strike="noStrike">
                          <a:effectLst/>
                        </a:rPr>
                        <a:t>5</a:t>
                      </a:r>
                      <a:endParaRPr lang="en-US" sz="1200" b="1" i="0" u="none" strike="noStrike">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rtl="0" fontAlgn="b"/>
                      <a:r>
                        <a:rPr lang="en-US" sz="1200" b="1" u="none" strike="noStrike">
                          <a:effectLst/>
                        </a:rPr>
                        <a:t>100</a:t>
                      </a:r>
                      <a:endParaRPr lang="en-US" sz="1200" b="1" i="0" u="none" strike="noStrike">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rtl="0" fontAlgn="b"/>
                      <a:r>
                        <a:rPr lang="en-US" sz="1200" b="1" u="none" strike="noStrike">
                          <a:effectLst/>
                        </a:rPr>
                        <a:t>5</a:t>
                      </a:r>
                      <a:endParaRPr lang="en-US" sz="1200" b="1" i="0" u="none" strike="noStrike">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100</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 5</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91</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5</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97 </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5 </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extLst>
                  <a:ext uri="{0D108BD9-81ED-4DB2-BD59-A6C34878D82A}">
                    <a16:rowId xmlns:a16="http://schemas.microsoft.com/office/drawing/2014/main" val="2168263746"/>
                  </a:ext>
                </a:extLst>
              </a:tr>
              <a:tr h="404671">
                <a:tc>
                  <a:txBody>
                    <a:bodyPr/>
                    <a:lstStyle/>
                    <a:p>
                      <a:pPr algn="l" rtl="0" fontAlgn="b"/>
                      <a:r>
                        <a:rPr lang="en-US" sz="1200" b="1" u="none" strike="noStrike" dirty="0">
                          <a:effectLst/>
                        </a:rPr>
                        <a:t>  Technology used to access the virtual workshop </a:t>
                      </a:r>
                      <a:endParaRPr lang="en-US" sz="1200" b="1" i="0" u="none" strike="noStrike" dirty="0">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dirty="0">
                          <a:effectLst/>
                        </a:rPr>
                        <a:t> </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alpha val="16863"/>
                      </a:schemeClr>
                    </a:solidFill>
                  </a:tcPr>
                </a:tc>
                <a:tc>
                  <a:txBody>
                    <a:bodyPr/>
                    <a:lstStyle/>
                    <a:p>
                      <a:pPr algn="ctr" fontAlgn="b"/>
                      <a:r>
                        <a:rPr lang="en-US" sz="1200" b="1" u="none" strike="noStrike">
                          <a:effectLst/>
                        </a:rPr>
                        <a:t> </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alpha val="16863"/>
                      </a:schemeClr>
                    </a:solidFill>
                  </a:tcPr>
                </a:tc>
                <a:tc>
                  <a:txBody>
                    <a:bodyPr/>
                    <a:lstStyle/>
                    <a:p>
                      <a:pPr algn="ctr" fontAlgn="b"/>
                      <a:r>
                        <a:rPr lang="en-US" sz="1200" b="1" u="none" strike="noStrike">
                          <a:effectLst/>
                        </a:rPr>
                        <a:t> </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alpha val="16863"/>
                      </a:schemeClr>
                    </a:solidFill>
                  </a:tcPr>
                </a:tc>
                <a:tc>
                  <a:txBody>
                    <a:bodyPr/>
                    <a:lstStyle/>
                    <a:p>
                      <a:pPr algn="ctr" fontAlgn="b"/>
                      <a:r>
                        <a:rPr lang="en-US" sz="1200" b="1" u="none" strike="noStrike">
                          <a:effectLst/>
                        </a:rPr>
                        <a:t> </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alpha val="16863"/>
                      </a:schemeClr>
                    </a:solidFill>
                  </a:tcPr>
                </a:tc>
                <a:tc>
                  <a:txBody>
                    <a:bodyPr/>
                    <a:lstStyle/>
                    <a:p>
                      <a:pPr algn="ctr" fontAlgn="b"/>
                      <a:r>
                        <a:rPr lang="en-US" sz="1200" b="1" u="none" strike="noStrike">
                          <a:effectLst/>
                        </a:rPr>
                        <a:t>100</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5</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97</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5</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97 </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i="0" u="none" strike="noStrike" dirty="0">
                          <a:solidFill>
                            <a:srgbClr val="000000"/>
                          </a:solidFill>
                          <a:effectLst/>
                          <a:latin typeface="Calibri" panose="020F0502020204030204" pitchFamily="34" charset="0"/>
                        </a:rPr>
                        <a:t>5</a:t>
                      </a: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extLst>
                  <a:ext uri="{0D108BD9-81ED-4DB2-BD59-A6C34878D82A}">
                    <a16:rowId xmlns:a16="http://schemas.microsoft.com/office/drawing/2014/main" val="481780166"/>
                  </a:ext>
                </a:extLst>
              </a:tr>
              <a:tr h="404671">
                <a:tc>
                  <a:txBody>
                    <a:bodyPr/>
                    <a:lstStyle/>
                    <a:p>
                      <a:pPr algn="l" rtl="0" fontAlgn="b"/>
                      <a:r>
                        <a:rPr lang="en-US" sz="1200" b="1" u="none" strike="noStrike" dirty="0">
                          <a:effectLst/>
                        </a:rPr>
                        <a:t>  MEDLIB-ED course materials</a:t>
                      </a:r>
                      <a:endParaRPr lang="en-US" sz="1200" b="1" i="0" u="none" strike="noStrike" dirty="0">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alpha val="14118"/>
                      </a:srgbClr>
                    </a:solidFill>
                  </a:tcPr>
                </a:tc>
                <a:tc>
                  <a:txBody>
                    <a:bodyPr/>
                    <a:lstStyle/>
                    <a:p>
                      <a:pPr algn="ctr" rtl="0" fontAlgn="b"/>
                      <a:r>
                        <a:rPr lang="en-US" sz="1200" b="1" u="none" strike="noStrike" dirty="0">
                          <a:effectLst/>
                        </a:rPr>
                        <a:t>95</a:t>
                      </a:r>
                      <a:endParaRPr lang="en-US" sz="1200" b="1" i="0" u="none" strike="noStrike" dirty="0">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alpha val="14118"/>
                      </a:srgbClr>
                    </a:solidFill>
                  </a:tcPr>
                </a:tc>
                <a:tc>
                  <a:txBody>
                    <a:bodyPr/>
                    <a:lstStyle/>
                    <a:p>
                      <a:pPr algn="ctr" rtl="0" fontAlgn="b"/>
                      <a:r>
                        <a:rPr lang="en-US" sz="1200" b="1" u="none" strike="noStrike" dirty="0">
                          <a:effectLst/>
                        </a:rPr>
                        <a:t>4</a:t>
                      </a:r>
                      <a:endParaRPr lang="en-US" sz="1200" b="1" i="0" u="none" strike="noStrike" dirty="0">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alpha val="14118"/>
                      </a:srgbClr>
                    </a:solidFill>
                  </a:tcPr>
                </a:tc>
                <a:tc>
                  <a:txBody>
                    <a:bodyPr/>
                    <a:lstStyle/>
                    <a:p>
                      <a:pPr algn="ctr" rtl="0" fontAlgn="b"/>
                      <a:r>
                        <a:rPr lang="en-US" sz="1200" b="1" u="none" strike="noStrike">
                          <a:effectLst/>
                        </a:rPr>
                        <a:t>85</a:t>
                      </a:r>
                      <a:endParaRPr lang="en-US" sz="1200" b="1" i="0" u="none" strike="noStrike">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alpha val="14118"/>
                      </a:srgbClr>
                    </a:solidFill>
                  </a:tcPr>
                </a:tc>
                <a:tc>
                  <a:txBody>
                    <a:bodyPr/>
                    <a:lstStyle/>
                    <a:p>
                      <a:pPr algn="ctr" rtl="0" fontAlgn="b"/>
                      <a:r>
                        <a:rPr lang="en-US" sz="1200" b="1" u="none" strike="noStrike">
                          <a:effectLst/>
                        </a:rPr>
                        <a:t>5</a:t>
                      </a:r>
                      <a:endParaRPr lang="en-US" sz="1200" b="1" i="0" u="none" strike="noStrike">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alpha val="14118"/>
                      </a:srgbClr>
                    </a:solidFill>
                  </a:tcPr>
                </a:tc>
                <a:tc>
                  <a:txBody>
                    <a:bodyPr/>
                    <a:lstStyle/>
                    <a:p>
                      <a:pPr algn="ctr" fontAlgn="b"/>
                      <a:r>
                        <a:rPr lang="en-US" sz="1200" b="1" u="none" strike="noStrike">
                          <a:effectLst/>
                        </a:rPr>
                        <a:t>100</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alpha val="14118"/>
                      </a:srgbClr>
                    </a:solidFill>
                  </a:tcPr>
                </a:tc>
                <a:tc>
                  <a:txBody>
                    <a:bodyPr/>
                    <a:lstStyle/>
                    <a:p>
                      <a:pPr algn="ctr" fontAlgn="b"/>
                      <a:r>
                        <a:rPr lang="en-US" sz="1200" b="1" u="none" strike="noStrike">
                          <a:effectLst/>
                        </a:rPr>
                        <a:t>5</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alpha val="14118"/>
                      </a:srgbClr>
                    </a:solidFill>
                  </a:tcPr>
                </a:tc>
                <a:tc>
                  <a:txBody>
                    <a:bodyPr/>
                    <a:lstStyle/>
                    <a:p>
                      <a:pPr algn="ctr" fontAlgn="b"/>
                      <a:r>
                        <a:rPr lang="en-US" sz="1200" b="1" u="none" strike="noStrike">
                          <a:effectLst/>
                        </a:rPr>
                        <a:t>94</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alpha val="14118"/>
                      </a:srgbClr>
                    </a:solidFill>
                  </a:tcPr>
                </a:tc>
                <a:tc>
                  <a:txBody>
                    <a:bodyPr/>
                    <a:lstStyle/>
                    <a:p>
                      <a:pPr algn="ctr" fontAlgn="b"/>
                      <a:r>
                        <a:rPr lang="en-US" sz="1200" b="1" u="none" strike="noStrike">
                          <a:effectLst/>
                        </a:rPr>
                        <a:t>5</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alpha val="14118"/>
                      </a:srgbClr>
                    </a:solidFill>
                  </a:tcPr>
                </a:tc>
                <a:tc>
                  <a:txBody>
                    <a:bodyPr/>
                    <a:lstStyle/>
                    <a:p>
                      <a:pPr algn="ctr" fontAlgn="b"/>
                      <a:r>
                        <a:rPr lang="en-US" sz="1200" b="1" u="none" strike="noStrike">
                          <a:effectLst/>
                        </a:rPr>
                        <a:t> 97</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alpha val="14118"/>
                      </a:srgbClr>
                    </a:solidFill>
                  </a:tcPr>
                </a:tc>
                <a:tc>
                  <a:txBody>
                    <a:bodyPr/>
                    <a:lstStyle/>
                    <a:p>
                      <a:pPr algn="ctr" fontAlgn="b"/>
                      <a:r>
                        <a:rPr lang="en-US" sz="1200" b="1" u="none" strike="noStrike">
                          <a:effectLst/>
                        </a:rPr>
                        <a:t>5</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alpha val="14118"/>
                      </a:srgbClr>
                    </a:solidFill>
                  </a:tcPr>
                </a:tc>
                <a:extLst>
                  <a:ext uri="{0D108BD9-81ED-4DB2-BD59-A6C34878D82A}">
                    <a16:rowId xmlns:a16="http://schemas.microsoft.com/office/drawing/2014/main" val="1412391030"/>
                  </a:ext>
                </a:extLst>
              </a:tr>
              <a:tr h="404671">
                <a:tc>
                  <a:txBody>
                    <a:bodyPr/>
                    <a:lstStyle/>
                    <a:p>
                      <a:pPr algn="l" rtl="0" fontAlgn="b"/>
                      <a:r>
                        <a:rPr lang="en-US" sz="1200" b="1" u="none" strike="noStrike" dirty="0">
                          <a:effectLst/>
                        </a:rPr>
                        <a:t>  Lectures and discussions </a:t>
                      </a:r>
                      <a:endParaRPr lang="en-US" sz="1200" b="1" i="0" u="none" strike="noStrike" dirty="0">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alpha val="14118"/>
                      </a:srgbClr>
                    </a:solidFill>
                  </a:tcPr>
                </a:tc>
                <a:tc>
                  <a:txBody>
                    <a:bodyPr/>
                    <a:lstStyle/>
                    <a:p>
                      <a:pPr algn="ctr" rtl="0" fontAlgn="b"/>
                      <a:r>
                        <a:rPr lang="en-US" sz="1200" b="1" u="none" strike="noStrike">
                          <a:effectLst/>
                        </a:rPr>
                        <a:t> </a:t>
                      </a:r>
                      <a:endParaRPr lang="en-US" sz="1200" b="1" i="0" u="none" strike="noStrike">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alpha val="14118"/>
                      </a:srgbClr>
                    </a:solidFill>
                  </a:tcPr>
                </a:tc>
                <a:tc>
                  <a:txBody>
                    <a:bodyPr/>
                    <a:lstStyle/>
                    <a:p>
                      <a:pPr algn="ctr" rtl="0" fontAlgn="b"/>
                      <a:r>
                        <a:rPr lang="en-US" sz="1200" b="1" u="none" strike="noStrike" dirty="0">
                          <a:effectLst/>
                        </a:rPr>
                        <a:t> </a:t>
                      </a:r>
                      <a:endParaRPr lang="en-US" sz="1200" b="1" i="0" u="none" strike="noStrike" dirty="0">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alpha val="14118"/>
                      </a:srgbClr>
                    </a:solidFill>
                  </a:tcPr>
                </a:tc>
                <a:tc>
                  <a:txBody>
                    <a:bodyPr/>
                    <a:lstStyle/>
                    <a:p>
                      <a:pPr algn="ctr" rtl="0" fontAlgn="b"/>
                      <a:r>
                        <a:rPr lang="en-US" sz="1200" b="1" u="none" strike="noStrike" dirty="0">
                          <a:effectLst/>
                        </a:rPr>
                        <a:t>100</a:t>
                      </a:r>
                      <a:endParaRPr lang="en-US" sz="1200" b="1" i="0" u="none" strike="noStrike" dirty="0">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alpha val="14118"/>
                      </a:srgbClr>
                    </a:solidFill>
                  </a:tcPr>
                </a:tc>
                <a:tc>
                  <a:txBody>
                    <a:bodyPr/>
                    <a:lstStyle/>
                    <a:p>
                      <a:pPr algn="ctr" rtl="0" fontAlgn="b"/>
                      <a:r>
                        <a:rPr lang="en-US" sz="1200" b="1" u="none" strike="noStrike" dirty="0">
                          <a:effectLst/>
                        </a:rPr>
                        <a:t>5</a:t>
                      </a:r>
                      <a:endParaRPr lang="en-US" sz="1200" b="1" i="0" u="none" strike="noStrike" dirty="0">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alpha val="14118"/>
                      </a:srgbClr>
                    </a:solidFill>
                  </a:tcPr>
                </a:tc>
                <a:tc>
                  <a:txBody>
                    <a:bodyPr/>
                    <a:lstStyle/>
                    <a:p>
                      <a:pPr algn="ctr" fontAlgn="b"/>
                      <a:r>
                        <a:rPr lang="en-US" sz="1200" b="1" u="none" strike="noStrike" dirty="0">
                          <a:effectLst/>
                        </a:rPr>
                        <a:t>90</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alpha val="14118"/>
                      </a:srgbClr>
                    </a:solidFill>
                  </a:tcPr>
                </a:tc>
                <a:tc>
                  <a:txBody>
                    <a:bodyPr/>
                    <a:lstStyle/>
                    <a:p>
                      <a:pPr algn="ctr" fontAlgn="b"/>
                      <a:r>
                        <a:rPr lang="en-US" sz="1200" b="1" u="none" strike="noStrike" dirty="0">
                          <a:effectLst/>
                        </a:rPr>
                        <a:t>4</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alpha val="14118"/>
                      </a:srgbClr>
                    </a:solidFill>
                  </a:tcPr>
                </a:tc>
                <a:tc>
                  <a:txBody>
                    <a:bodyPr/>
                    <a:lstStyle/>
                    <a:p>
                      <a:pPr algn="ctr" fontAlgn="b"/>
                      <a:r>
                        <a:rPr lang="en-US" sz="1200" b="1" u="none" strike="noStrike" dirty="0">
                          <a:effectLst/>
                        </a:rPr>
                        <a:t>94</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alpha val="14118"/>
                      </a:srgbClr>
                    </a:solidFill>
                  </a:tcPr>
                </a:tc>
                <a:tc>
                  <a:txBody>
                    <a:bodyPr/>
                    <a:lstStyle/>
                    <a:p>
                      <a:pPr algn="ctr" fontAlgn="b"/>
                      <a:r>
                        <a:rPr lang="en-US" sz="1200" b="1" u="none" strike="noStrike" dirty="0">
                          <a:effectLst/>
                        </a:rPr>
                        <a:t>5</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alpha val="14118"/>
                      </a:srgbClr>
                    </a:solidFill>
                  </a:tcPr>
                </a:tc>
                <a:tc>
                  <a:txBody>
                    <a:bodyPr/>
                    <a:lstStyle/>
                    <a:p>
                      <a:pPr algn="ctr" fontAlgn="b"/>
                      <a:r>
                        <a:rPr lang="en-US" sz="1200" b="1" u="none" strike="noStrike" dirty="0">
                          <a:effectLst/>
                        </a:rPr>
                        <a:t>97</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alpha val="14118"/>
                      </a:srgbClr>
                    </a:solidFill>
                  </a:tcPr>
                </a:tc>
                <a:tc>
                  <a:txBody>
                    <a:bodyPr/>
                    <a:lstStyle/>
                    <a:p>
                      <a:pPr algn="ctr" fontAlgn="b"/>
                      <a:r>
                        <a:rPr lang="en-US" sz="1200" b="1" u="none" strike="noStrike" dirty="0">
                          <a:effectLst/>
                        </a:rPr>
                        <a:t>5</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alpha val="14118"/>
                      </a:srgbClr>
                    </a:solidFill>
                  </a:tcPr>
                </a:tc>
                <a:extLst>
                  <a:ext uri="{0D108BD9-81ED-4DB2-BD59-A6C34878D82A}">
                    <a16:rowId xmlns:a16="http://schemas.microsoft.com/office/drawing/2014/main" val="365382185"/>
                  </a:ext>
                </a:extLst>
              </a:tr>
            </a:tbl>
          </a:graphicData>
        </a:graphic>
      </p:graphicFrame>
    </p:spTree>
    <p:extLst>
      <p:ext uri="{BB962C8B-B14F-4D97-AF65-F5344CB8AC3E}">
        <p14:creationId xmlns:p14="http://schemas.microsoft.com/office/powerpoint/2010/main" val="4221930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F80A8A88-A098-0A1A-D96F-0EB0D402B8D9}"/>
              </a:ext>
            </a:extLst>
          </p:cNvPr>
          <p:cNvGraphicFramePr>
            <a:graphicFrameLocks noGrp="1"/>
          </p:cNvGraphicFramePr>
          <p:nvPr>
            <p:ph idx="4294967295"/>
            <p:extLst>
              <p:ext uri="{D42A27DB-BD31-4B8C-83A1-F6EECF244321}">
                <p14:modId xmlns:p14="http://schemas.microsoft.com/office/powerpoint/2010/main" val="3211845028"/>
              </p:ext>
            </p:extLst>
          </p:nvPr>
        </p:nvGraphicFramePr>
        <p:xfrm>
          <a:off x="0" y="0"/>
          <a:ext cx="12191999" cy="6857996"/>
        </p:xfrm>
        <a:graphic>
          <a:graphicData uri="http://schemas.openxmlformats.org/drawingml/2006/table">
            <a:tbl>
              <a:tblPr>
                <a:tableStyleId>{5C22544A-7EE6-4342-B048-85BDC9FD1C3A}</a:tableStyleId>
              </a:tblPr>
              <a:tblGrid>
                <a:gridCol w="4604033">
                  <a:extLst>
                    <a:ext uri="{9D8B030D-6E8A-4147-A177-3AD203B41FA5}">
                      <a16:colId xmlns:a16="http://schemas.microsoft.com/office/drawing/2014/main" val="1804994938"/>
                    </a:ext>
                  </a:extLst>
                </a:gridCol>
                <a:gridCol w="765032">
                  <a:extLst>
                    <a:ext uri="{9D8B030D-6E8A-4147-A177-3AD203B41FA5}">
                      <a16:colId xmlns:a16="http://schemas.microsoft.com/office/drawing/2014/main" val="2818288211"/>
                    </a:ext>
                  </a:extLst>
                </a:gridCol>
                <a:gridCol w="752561">
                  <a:extLst>
                    <a:ext uri="{9D8B030D-6E8A-4147-A177-3AD203B41FA5}">
                      <a16:colId xmlns:a16="http://schemas.microsoft.com/office/drawing/2014/main" val="3283620669"/>
                    </a:ext>
                  </a:extLst>
                </a:gridCol>
                <a:gridCol w="788554">
                  <a:extLst>
                    <a:ext uri="{9D8B030D-6E8A-4147-A177-3AD203B41FA5}">
                      <a16:colId xmlns:a16="http://schemas.microsoft.com/office/drawing/2014/main" val="376386994"/>
                    </a:ext>
                  </a:extLst>
                </a:gridCol>
                <a:gridCol w="654648">
                  <a:extLst>
                    <a:ext uri="{9D8B030D-6E8A-4147-A177-3AD203B41FA5}">
                      <a16:colId xmlns:a16="http://schemas.microsoft.com/office/drawing/2014/main" val="2412967023"/>
                    </a:ext>
                  </a:extLst>
                </a:gridCol>
                <a:gridCol w="788554">
                  <a:extLst>
                    <a:ext uri="{9D8B030D-6E8A-4147-A177-3AD203B41FA5}">
                      <a16:colId xmlns:a16="http://schemas.microsoft.com/office/drawing/2014/main" val="496098298"/>
                    </a:ext>
                  </a:extLst>
                </a:gridCol>
                <a:gridCol w="729040">
                  <a:extLst>
                    <a:ext uri="{9D8B030D-6E8A-4147-A177-3AD203B41FA5}">
                      <a16:colId xmlns:a16="http://schemas.microsoft.com/office/drawing/2014/main" val="2856019062"/>
                    </a:ext>
                  </a:extLst>
                </a:gridCol>
                <a:gridCol w="773674">
                  <a:extLst>
                    <a:ext uri="{9D8B030D-6E8A-4147-A177-3AD203B41FA5}">
                      <a16:colId xmlns:a16="http://schemas.microsoft.com/office/drawing/2014/main" val="2877267377"/>
                    </a:ext>
                  </a:extLst>
                </a:gridCol>
                <a:gridCol w="639769">
                  <a:extLst>
                    <a:ext uri="{9D8B030D-6E8A-4147-A177-3AD203B41FA5}">
                      <a16:colId xmlns:a16="http://schemas.microsoft.com/office/drawing/2014/main" val="2817253761"/>
                    </a:ext>
                  </a:extLst>
                </a:gridCol>
                <a:gridCol w="818310">
                  <a:extLst>
                    <a:ext uri="{9D8B030D-6E8A-4147-A177-3AD203B41FA5}">
                      <a16:colId xmlns:a16="http://schemas.microsoft.com/office/drawing/2014/main" val="1231298878"/>
                    </a:ext>
                  </a:extLst>
                </a:gridCol>
                <a:gridCol w="877824">
                  <a:extLst>
                    <a:ext uri="{9D8B030D-6E8A-4147-A177-3AD203B41FA5}">
                      <a16:colId xmlns:a16="http://schemas.microsoft.com/office/drawing/2014/main" val="2100653739"/>
                    </a:ext>
                  </a:extLst>
                </a:gridCol>
              </a:tblGrid>
              <a:tr h="1164062">
                <a:tc gridSpan="11">
                  <a:txBody>
                    <a:bodyPr/>
                    <a:lstStyle/>
                    <a:p>
                      <a:pPr algn="ctr" rtl="0" fontAlgn="b"/>
                      <a:endParaRPr lang="en-US" sz="1200" u="none" strike="noStrike" dirty="0">
                        <a:solidFill>
                          <a:schemeClr val="bg1"/>
                        </a:solidFill>
                        <a:effectLst/>
                      </a:endParaRPr>
                    </a:p>
                    <a:p>
                      <a:pPr algn="ctr" rtl="0" fontAlgn="b"/>
                      <a:r>
                        <a:rPr lang="en-US" sz="1600" u="none" strike="noStrike" dirty="0">
                          <a:solidFill>
                            <a:schemeClr val="bg1"/>
                          </a:solidFill>
                          <a:effectLst/>
                        </a:rPr>
                        <a:t>2018-2022 Midpoint Program Evaluation Results</a:t>
                      </a:r>
                    </a:p>
                    <a:p>
                      <a:pPr algn="ctr" rtl="0" fontAlgn="b"/>
                      <a:r>
                        <a:rPr lang="en-US" sz="1600" b="0" i="0" u="none" strike="noStrike" dirty="0">
                          <a:solidFill>
                            <a:schemeClr val="bg1"/>
                          </a:solidFill>
                          <a:effectLst/>
                          <a:latin typeface="Calibri" panose="020F0502020204030204" pitchFamily="34" charset="0"/>
                        </a:rPr>
                        <a:t>(in ranked order)</a:t>
                      </a:r>
                    </a:p>
                    <a:p>
                      <a:pPr algn="ctr" rtl="0" fontAlgn="b"/>
                      <a:endParaRPr lang="en-US" sz="1200" b="0" i="0" u="none" strike="noStrike" dirty="0">
                        <a:solidFill>
                          <a:schemeClr val="bg1"/>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64801640"/>
                  </a:ext>
                </a:extLst>
              </a:tr>
              <a:tr h="977688">
                <a:tc>
                  <a:txBody>
                    <a:bodyPr/>
                    <a:lstStyle/>
                    <a:p>
                      <a:pPr algn="ctr" rtl="0" fontAlgn="b"/>
                      <a:r>
                        <a:rPr lang="en-US" sz="1400" b="1" i="0" u="none" strike="noStrike" dirty="0">
                          <a:solidFill>
                            <a:srgbClr val="000000"/>
                          </a:solidFill>
                          <a:effectLst/>
                          <a:latin typeface="Calibri" panose="020F0502020204030204" pitchFamily="34" charset="0"/>
                        </a:rPr>
                        <a:t>Summer Core Experience &amp; Activities</a:t>
                      </a:r>
                    </a:p>
                    <a:p>
                      <a:pPr algn="ctr" rtl="0" fontAlgn="b"/>
                      <a:endParaRPr lang="en-US" sz="7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AF7EB"/>
                    </a:solidFill>
                  </a:tcPr>
                </a:tc>
                <a:tc>
                  <a:txBody>
                    <a:bodyPr/>
                    <a:lstStyle/>
                    <a:p>
                      <a:pPr algn="ctr" rtl="0" fontAlgn="b"/>
                      <a:r>
                        <a:rPr lang="en-US" sz="1200" b="1" u="none" strike="noStrike" dirty="0">
                          <a:effectLst/>
                        </a:rPr>
                        <a:t>2018  % EXCELLENT &amp; GOOD RATING</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AF7EB">
                        <a:alpha val="79216"/>
                      </a:srgbClr>
                    </a:solidFill>
                  </a:tcPr>
                </a:tc>
                <a:tc>
                  <a:txBody>
                    <a:bodyPr/>
                    <a:lstStyle/>
                    <a:p>
                      <a:pPr algn="ctr" rtl="0" fontAlgn="b"/>
                      <a:r>
                        <a:rPr lang="en-US" sz="1200" b="1" u="none" strike="noStrike" dirty="0">
                          <a:effectLst/>
                        </a:rPr>
                        <a:t>2018 MEDIAN (N=20) </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AF7EB">
                        <a:alpha val="79216"/>
                      </a:srgbClr>
                    </a:solidFill>
                  </a:tcPr>
                </a:tc>
                <a:tc>
                  <a:txBody>
                    <a:bodyPr/>
                    <a:lstStyle/>
                    <a:p>
                      <a:pPr algn="ctr" rtl="0" fontAlgn="b"/>
                      <a:r>
                        <a:rPr lang="en-US" sz="1200" b="1" u="none" strike="noStrike" dirty="0">
                          <a:effectLst/>
                        </a:rPr>
                        <a:t>2019  % EXCELLENT &amp; GOOD RATING</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AF7EB">
                        <a:alpha val="79216"/>
                      </a:srgbClr>
                    </a:solidFill>
                  </a:tcPr>
                </a:tc>
                <a:tc>
                  <a:txBody>
                    <a:bodyPr/>
                    <a:lstStyle/>
                    <a:p>
                      <a:pPr algn="ctr" rtl="0" fontAlgn="b"/>
                      <a:r>
                        <a:rPr lang="en-US" sz="1200" b="1" u="none" strike="noStrike" dirty="0">
                          <a:effectLst/>
                        </a:rPr>
                        <a:t>2019 MEDIAN  (N=20)  </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AF7EB">
                        <a:alpha val="79216"/>
                      </a:srgbClr>
                    </a:solidFill>
                  </a:tcPr>
                </a:tc>
                <a:tc>
                  <a:txBody>
                    <a:bodyPr/>
                    <a:lstStyle/>
                    <a:p>
                      <a:pPr algn="ctr" rtl="0" fontAlgn="b"/>
                      <a:r>
                        <a:rPr lang="en-US" sz="1200" b="1" u="none" strike="noStrike" dirty="0">
                          <a:effectLst/>
                        </a:rPr>
                        <a:t>2020  % EXCELLENT &amp; GOOD RATING</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AF7EB">
                        <a:alpha val="79216"/>
                      </a:srgbClr>
                    </a:solidFill>
                  </a:tcPr>
                </a:tc>
                <a:tc>
                  <a:txBody>
                    <a:bodyPr/>
                    <a:lstStyle/>
                    <a:p>
                      <a:pPr algn="ctr" rtl="0" fontAlgn="b"/>
                      <a:r>
                        <a:rPr lang="en-US" sz="1200" b="1" u="none" strike="noStrike" dirty="0">
                          <a:effectLst/>
                        </a:rPr>
                        <a:t>2020 MEDIAN   (N=20)  </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AF7EB">
                        <a:alpha val="79216"/>
                      </a:srgbClr>
                    </a:solidFill>
                  </a:tcPr>
                </a:tc>
                <a:tc>
                  <a:txBody>
                    <a:bodyPr/>
                    <a:lstStyle/>
                    <a:p>
                      <a:pPr algn="ctr" rtl="0" fontAlgn="b"/>
                      <a:r>
                        <a:rPr lang="en-US" sz="1200" b="1" u="none" strike="noStrike" dirty="0">
                          <a:effectLst/>
                        </a:rPr>
                        <a:t>2021  % EXCELLENT &amp; GOOD RATING</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AF7EB">
                        <a:alpha val="79216"/>
                      </a:srgbClr>
                    </a:solidFill>
                  </a:tcPr>
                </a:tc>
                <a:tc>
                  <a:txBody>
                    <a:bodyPr/>
                    <a:lstStyle/>
                    <a:p>
                      <a:pPr algn="ctr" rtl="0" fontAlgn="b"/>
                      <a:r>
                        <a:rPr lang="en-US" sz="1200" b="1" u="none" strike="noStrike" dirty="0">
                          <a:effectLst/>
                        </a:rPr>
                        <a:t>2021 MEDIAN  (N=32)</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AF7EB">
                        <a:alpha val="79216"/>
                      </a:srgbClr>
                    </a:solidFill>
                  </a:tcPr>
                </a:tc>
                <a:tc>
                  <a:txBody>
                    <a:bodyPr/>
                    <a:lstStyle/>
                    <a:p>
                      <a:pPr algn="ctr" rtl="0" fontAlgn="b"/>
                      <a:r>
                        <a:rPr lang="en-US" sz="1200" b="1" u="none" strike="noStrike" dirty="0">
                          <a:effectLst/>
                        </a:rPr>
                        <a:t>2022 % EXCELLENT &amp; GOOD RATING</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AF7EB">
                        <a:alpha val="79216"/>
                      </a:srgbClr>
                    </a:solidFill>
                  </a:tcPr>
                </a:tc>
                <a:tc>
                  <a:txBody>
                    <a:bodyPr/>
                    <a:lstStyle/>
                    <a:p>
                      <a:pPr algn="ctr" rtl="0" fontAlgn="b"/>
                      <a:r>
                        <a:rPr lang="en-US" sz="1200" b="1" u="none" strike="noStrike" dirty="0">
                          <a:effectLst/>
                        </a:rPr>
                        <a:t>2022 MEDIAN   (N=34)</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AF7EB">
                        <a:alpha val="79216"/>
                      </a:srgbClr>
                    </a:solidFill>
                  </a:tcPr>
                </a:tc>
                <a:extLst>
                  <a:ext uri="{0D108BD9-81ED-4DB2-BD59-A6C34878D82A}">
                    <a16:rowId xmlns:a16="http://schemas.microsoft.com/office/drawing/2014/main" val="4222748421"/>
                  </a:ext>
                </a:extLst>
              </a:tr>
              <a:tr h="255671">
                <a:tc>
                  <a:txBody>
                    <a:bodyPr/>
                    <a:lstStyle/>
                    <a:p>
                      <a:pPr algn="ctr" rtl="0" fontAlgn="b"/>
                      <a:r>
                        <a:rPr lang="en-US" sz="1400" b="1" i="0" u="none" strike="noStrike" dirty="0">
                          <a:solidFill>
                            <a:schemeClr val="bg1"/>
                          </a:solidFill>
                          <a:effectLst/>
                          <a:latin typeface="Calibri" panose="020F0502020204030204" pitchFamily="34" charset="0"/>
                        </a:rPr>
                        <a:t>Very highly ranked activities (avg=90-94%)</a:t>
                      </a: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rtl="0" fontAlgn="b"/>
                      <a:endParaRPr lang="en-US" sz="800" b="0" i="0" u="none" strike="noStrike">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rtl="0" fontAlgn="b"/>
                      <a:endParaRPr lang="en-US" sz="800" b="0" i="0" u="none" strike="noStrike">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rtl="0" fontAlgn="b"/>
                      <a:endParaRPr lang="en-US" sz="800" b="0" i="0" u="none" strike="noStrike">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rtl="0" fontAlgn="b"/>
                      <a:endParaRPr lang="en-US" sz="800" b="0" i="0" u="none" strike="noStrike">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b"/>
                      <a:endParaRPr lang="en-US" sz="800" b="0"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b"/>
                      <a:endParaRPr lang="en-US" sz="800" b="0"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b"/>
                      <a:endParaRPr lang="en-US" sz="800" b="0"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b"/>
                      <a:endParaRPr lang="en-US" sz="800" b="0"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b"/>
                      <a:endParaRPr lang="en-US" sz="800" b="0"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b"/>
                      <a:endParaRPr lang="en-US" sz="800" b="0"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2520440889"/>
                  </a:ext>
                </a:extLst>
              </a:tr>
              <a:tr h="275598">
                <a:tc>
                  <a:txBody>
                    <a:bodyPr/>
                    <a:lstStyle/>
                    <a:p>
                      <a:pPr algn="l" rtl="0" fontAlgn="b"/>
                      <a:r>
                        <a:rPr lang="en-US" sz="1200" b="1" u="none" strike="noStrike" dirty="0">
                          <a:effectLst/>
                          <a:latin typeface="+mn-lt"/>
                        </a:rPr>
                        <a:t> Screen sharing of content</a:t>
                      </a:r>
                      <a:endParaRPr lang="en-US" sz="1200" b="1" i="0" u="none" strike="noStrike" dirty="0">
                        <a:solidFill>
                          <a:srgbClr val="424E59"/>
                        </a:solidFill>
                        <a:effectLst/>
                        <a:latin typeface="+mn-lt"/>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dirty="0">
                          <a:effectLst/>
                        </a:rPr>
                        <a:t> </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alpha val="16863"/>
                      </a:schemeClr>
                    </a:solidFill>
                  </a:tcPr>
                </a:tc>
                <a:tc>
                  <a:txBody>
                    <a:bodyPr/>
                    <a:lstStyle/>
                    <a:p>
                      <a:pPr algn="ctr" fontAlgn="b"/>
                      <a:r>
                        <a:rPr lang="en-US" sz="1200" b="1" u="none" strike="noStrike">
                          <a:effectLst/>
                        </a:rPr>
                        <a:t> </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alpha val="16863"/>
                      </a:schemeClr>
                    </a:solidFill>
                  </a:tcPr>
                </a:tc>
                <a:tc>
                  <a:txBody>
                    <a:bodyPr/>
                    <a:lstStyle/>
                    <a:p>
                      <a:pPr algn="ctr" fontAlgn="b"/>
                      <a:r>
                        <a:rPr lang="en-US" sz="1200" b="1" u="none" strike="noStrike">
                          <a:effectLst/>
                        </a:rPr>
                        <a:t> </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alpha val="16863"/>
                      </a:schemeClr>
                    </a:solidFill>
                  </a:tcPr>
                </a:tc>
                <a:tc>
                  <a:txBody>
                    <a:bodyPr/>
                    <a:lstStyle/>
                    <a:p>
                      <a:pPr algn="ctr" fontAlgn="b"/>
                      <a:r>
                        <a:rPr lang="en-US" sz="1200" b="1" u="none" strike="noStrike">
                          <a:effectLst/>
                        </a:rPr>
                        <a:t> </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alpha val="16863"/>
                      </a:schemeClr>
                    </a:solidFill>
                  </a:tcPr>
                </a:tc>
                <a:tc>
                  <a:txBody>
                    <a:bodyPr/>
                    <a:lstStyle/>
                    <a:p>
                      <a:pPr algn="ctr" fontAlgn="b"/>
                      <a:r>
                        <a:rPr lang="en-US" sz="1200" b="1" u="none" strike="noStrike">
                          <a:effectLst/>
                        </a:rPr>
                        <a:t>90</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5</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97</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5</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97</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5</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extLst>
                  <a:ext uri="{0D108BD9-81ED-4DB2-BD59-A6C34878D82A}">
                    <a16:rowId xmlns:a16="http://schemas.microsoft.com/office/drawing/2014/main" val="815046235"/>
                  </a:ext>
                </a:extLst>
              </a:tr>
              <a:tr h="275598">
                <a:tc>
                  <a:txBody>
                    <a:bodyPr/>
                    <a:lstStyle/>
                    <a:p>
                      <a:pPr algn="l" rtl="0" fontAlgn="b"/>
                      <a:r>
                        <a:rPr lang="en-US" sz="1200" b="1" u="none" strike="noStrike" dirty="0">
                          <a:effectLst/>
                          <a:latin typeface="+mn-lt"/>
                        </a:rPr>
                        <a:t> RTI virtual workshop format overall</a:t>
                      </a:r>
                      <a:endParaRPr lang="en-US" sz="1200" b="1" i="0" u="none" strike="noStrike" dirty="0">
                        <a:solidFill>
                          <a:srgbClr val="424E59"/>
                        </a:solidFill>
                        <a:effectLst/>
                        <a:latin typeface="+mn-lt"/>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dirty="0">
                          <a:effectLst/>
                        </a:rPr>
                        <a:t> </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alpha val="16863"/>
                      </a:schemeClr>
                    </a:solidFill>
                  </a:tcPr>
                </a:tc>
                <a:tc>
                  <a:txBody>
                    <a:bodyPr/>
                    <a:lstStyle/>
                    <a:p>
                      <a:pPr algn="ctr" fontAlgn="b"/>
                      <a:r>
                        <a:rPr lang="en-US" sz="1200" b="1" u="none" strike="noStrike">
                          <a:effectLst/>
                        </a:rPr>
                        <a:t> </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alpha val="16863"/>
                      </a:schemeClr>
                    </a:solidFill>
                  </a:tcPr>
                </a:tc>
                <a:tc>
                  <a:txBody>
                    <a:bodyPr/>
                    <a:lstStyle/>
                    <a:p>
                      <a:pPr algn="ctr" fontAlgn="b"/>
                      <a:r>
                        <a:rPr lang="en-US" sz="1200" b="1" u="none" strike="noStrike" dirty="0">
                          <a:effectLst/>
                        </a:rPr>
                        <a:t> </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alpha val="16863"/>
                      </a:schemeClr>
                    </a:solidFill>
                  </a:tcPr>
                </a:tc>
                <a:tc>
                  <a:txBody>
                    <a:bodyPr/>
                    <a:lstStyle/>
                    <a:p>
                      <a:pPr algn="ctr" fontAlgn="b"/>
                      <a:r>
                        <a:rPr lang="en-US" sz="1200" b="1" u="none" strike="noStrike">
                          <a:effectLst/>
                        </a:rPr>
                        <a:t> </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alpha val="16863"/>
                      </a:schemeClr>
                    </a:solidFill>
                  </a:tcPr>
                </a:tc>
                <a:tc>
                  <a:txBody>
                    <a:bodyPr/>
                    <a:lstStyle/>
                    <a:p>
                      <a:pPr algn="ctr" fontAlgn="b"/>
                      <a:r>
                        <a:rPr lang="en-US" sz="1200" b="1" u="none" strike="noStrike">
                          <a:effectLst/>
                        </a:rPr>
                        <a:t>85</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4</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97</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5</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100 </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5 </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extLst>
                  <a:ext uri="{0D108BD9-81ED-4DB2-BD59-A6C34878D82A}">
                    <a16:rowId xmlns:a16="http://schemas.microsoft.com/office/drawing/2014/main" val="3657523578"/>
                  </a:ext>
                </a:extLst>
              </a:tr>
              <a:tr h="275598">
                <a:tc>
                  <a:txBody>
                    <a:bodyPr/>
                    <a:lstStyle/>
                    <a:p>
                      <a:pPr algn="l" rtl="0" fontAlgn="b"/>
                      <a:r>
                        <a:rPr lang="en-US" sz="1200" b="1" u="none" strike="noStrike" dirty="0">
                          <a:effectLst/>
                          <a:latin typeface="+mn-lt"/>
                        </a:rPr>
                        <a:t> Length of each module (daily session)</a:t>
                      </a:r>
                      <a:endParaRPr lang="en-US" sz="1200" b="1" i="0" u="none" strike="noStrike" dirty="0">
                        <a:solidFill>
                          <a:srgbClr val="424E59"/>
                        </a:solidFill>
                        <a:effectLst/>
                        <a:latin typeface="+mn-lt"/>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dirty="0">
                          <a:effectLst/>
                        </a:rPr>
                        <a:t> </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alpha val="16863"/>
                      </a:schemeClr>
                    </a:solidFill>
                  </a:tcPr>
                </a:tc>
                <a:tc>
                  <a:txBody>
                    <a:bodyPr/>
                    <a:lstStyle/>
                    <a:p>
                      <a:pPr algn="ctr" fontAlgn="b"/>
                      <a:r>
                        <a:rPr lang="en-US" sz="1200" b="1" u="none" strike="noStrike">
                          <a:effectLst/>
                        </a:rPr>
                        <a:t> </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alpha val="16863"/>
                      </a:schemeClr>
                    </a:solidFill>
                  </a:tcPr>
                </a:tc>
                <a:tc>
                  <a:txBody>
                    <a:bodyPr/>
                    <a:lstStyle/>
                    <a:p>
                      <a:pPr algn="ctr" fontAlgn="b"/>
                      <a:r>
                        <a:rPr lang="en-US" sz="1200" b="1" u="none" strike="noStrike">
                          <a:effectLst/>
                        </a:rPr>
                        <a:t> </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alpha val="16863"/>
                      </a:schemeClr>
                    </a:solidFill>
                  </a:tcPr>
                </a:tc>
                <a:tc>
                  <a:txBody>
                    <a:bodyPr/>
                    <a:lstStyle/>
                    <a:p>
                      <a:pPr algn="ctr" fontAlgn="b"/>
                      <a:r>
                        <a:rPr lang="en-US" sz="1200" b="1" u="none" strike="noStrike">
                          <a:effectLst/>
                        </a:rPr>
                        <a:t> </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alpha val="16863"/>
                      </a:schemeClr>
                    </a:solidFill>
                  </a:tcPr>
                </a:tc>
                <a:tc>
                  <a:txBody>
                    <a:bodyPr/>
                    <a:lstStyle/>
                    <a:p>
                      <a:pPr algn="ctr" fontAlgn="b"/>
                      <a:r>
                        <a:rPr lang="en-US" sz="1200" b="1" u="none" strike="noStrike">
                          <a:effectLst/>
                        </a:rPr>
                        <a:t>85</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4</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94</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5</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 100</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4 </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extLst>
                  <a:ext uri="{0D108BD9-81ED-4DB2-BD59-A6C34878D82A}">
                    <a16:rowId xmlns:a16="http://schemas.microsoft.com/office/drawing/2014/main" val="1796867747"/>
                  </a:ext>
                </a:extLst>
              </a:tr>
              <a:tr h="275598">
                <a:tc>
                  <a:txBody>
                    <a:bodyPr/>
                    <a:lstStyle/>
                    <a:p>
                      <a:pPr algn="l" rtl="0" fontAlgn="b"/>
                      <a:r>
                        <a:rPr lang="en-US" sz="1200" b="1" u="none" strike="noStrike" dirty="0">
                          <a:effectLst/>
                          <a:latin typeface="+mn-lt"/>
                        </a:rPr>
                        <a:t> Chat messaging </a:t>
                      </a:r>
                      <a:endParaRPr lang="en-US" sz="1200" b="1" i="0" u="none" strike="noStrike" dirty="0">
                        <a:solidFill>
                          <a:srgbClr val="424E59"/>
                        </a:solidFill>
                        <a:effectLst/>
                        <a:latin typeface="+mn-lt"/>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dirty="0">
                          <a:effectLst/>
                        </a:rPr>
                        <a:t> </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alpha val="16863"/>
                      </a:schemeClr>
                    </a:solidFill>
                  </a:tcPr>
                </a:tc>
                <a:tc>
                  <a:txBody>
                    <a:bodyPr/>
                    <a:lstStyle/>
                    <a:p>
                      <a:pPr algn="ctr" fontAlgn="b"/>
                      <a:r>
                        <a:rPr lang="en-US" sz="1200" b="1" u="none" strike="noStrike">
                          <a:effectLst/>
                        </a:rPr>
                        <a:t> </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alpha val="16863"/>
                      </a:schemeClr>
                    </a:solidFill>
                  </a:tcPr>
                </a:tc>
                <a:tc>
                  <a:txBody>
                    <a:bodyPr/>
                    <a:lstStyle/>
                    <a:p>
                      <a:pPr algn="ctr" fontAlgn="b"/>
                      <a:r>
                        <a:rPr lang="en-US" sz="1200" b="1" u="none" strike="noStrike">
                          <a:effectLst/>
                        </a:rPr>
                        <a:t> </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alpha val="16863"/>
                      </a:schemeClr>
                    </a:solidFill>
                  </a:tcPr>
                </a:tc>
                <a:tc>
                  <a:txBody>
                    <a:bodyPr/>
                    <a:lstStyle/>
                    <a:p>
                      <a:pPr algn="ctr" fontAlgn="b"/>
                      <a:r>
                        <a:rPr lang="en-US" sz="1200" b="1" u="none" strike="noStrike">
                          <a:effectLst/>
                        </a:rPr>
                        <a:t> </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alpha val="16863"/>
                      </a:schemeClr>
                    </a:solidFill>
                  </a:tcPr>
                </a:tc>
                <a:tc>
                  <a:txBody>
                    <a:bodyPr/>
                    <a:lstStyle/>
                    <a:p>
                      <a:pPr algn="ctr" fontAlgn="b"/>
                      <a:r>
                        <a:rPr lang="en-US" sz="1200" b="1" u="none" strike="noStrike">
                          <a:effectLst/>
                        </a:rPr>
                        <a:t>95</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4</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91</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5</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91 </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5</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extLst>
                  <a:ext uri="{0D108BD9-81ED-4DB2-BD59-A6C34878D82A}">
                    <a16:rowId xmlns:a16="http://schemas.microsoft.com/office/drawing/2014/main" val="3462515037"/>
                  </a:ext>
                </a:extLst>
              </a:tr>
              <a:tr h="275598">
                <a:tc>
                  <a:txBody>
                    <a:bodyPr/>
                    <a:lstStyle/>
                    <a:p>
                      <a:pPr algn="l" rtl="0" fontAlgn="b"/>
                      <a:r>
                        <a:rPr lang="en-US" sz="1200" b="1" u="none" strike="noStrike" dirty="0">
                          <a:effectLst/>
                          <a:latin typeface="+mn-lt"/>
                        </a:rPr>
                        <a:t> Small group activities  </a:t>
                      </a:r>
                      <a:endParaRPr lang="en-US" sz="1200" b="1" i="0" u="none" strike="noStrike" dirty="0">
                        <a:solidFill>
                          <a:srgbClr val="424E59"/>
                        </a:solidFill>
                        <a:effectLst/>
                        <a:latin typeface="+mn-lt"/>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rtl="0" fontAlgn="b"/>
                      <a:r>
                        <a:rPr lang="en-US" sz="1200" b="1" u="none" strike="noStrike" dirty="0">
                          <a:effectLst/>
                        </a:rPr>
                        <a:t> </a:t>
                      </a:r>
                      <a:endParaRPr lang="en-US" sz="1200" b="1" i="0" u="none" strike="noStrike" dirty="0">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alpha val="16863"/>
                      </a:schemeClr>
                    </a:solidFill>
                  </a:tcPr>
                </a:tc>
                <a:tc>
                  <a:txBody>
                    <a:bodyPr/>
                    <a:lstStyle/>
                    <a:p>
                      <a:pPr algn="ctr" rtl="0" fontAlgn="b"/>
                      <a:r>
                        <a:rPr lang="en-US" sz="1200" b="1" u="none" strike="noStrike">
                          <a:effectLst/>
                        </a:rPr>
                        <a:t> </a:t>
                      </a:r>
                      <a:endParaRPr lang="en-US" sz="1200" b="1" i="0" u="none" strike="noStrike">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alpha val="16863"/>
                      </a:schemeClr>
                    </a:solidFill>
                  </a:tcPr>
                </a:tc>
                <a:tc>
                  <a:txBody>
                    <a:bodyPr/>
                    <a:lstStyle/>
                    <a:p>
                      <a:pPr algn="ctr" rtl="0" fontAlgn="b"/>
                      <a:r>
                        <a:rPr lang="en-US" sz="1200" b="1" u="none" strike="noStrike">
                          <a:effectLst/>
                        </a:rPr>
                        <a:t>95</a:t>
                      </a:r>
                      <a:endParaRPr lang="en-US" sz="1200" b="1" i="0" u="none" strike="noStrike">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rtl="0" fontAlgn="b"/>
                      <a:r>
                        <a:rPr lang="en-US" sz="1200" b="1" u="none" strike="noStrike">
                          <a:effectLst/>
                        </a:rPr>
                        <a:t>5</a:t>
                      </a:r>
                      <a:endParaRPr lang="en-US" sz="1200" b="1" i="0" u="none" strike="noStrike">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85</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4</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97</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5</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88 </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4</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extLst>
                  <a:ext uri="{0D108BD9-81ED-4DB2-BD59-A6C34878D82A}">
                    <a16:rowId xmlns:a16="http://schemas.microsoft.com/office/drawing/2014/main" val="2937506202"/>
                  </a:ext>
                </a:extLst>
              </a:tr>
              <a:tr h="275598">
                <a:tc>
                  <a:txBody>
                    <a:bodyPr/>
                    <a:lstStyle/>
                    <a:p>
                      <a:pPr algn="l" rtl="0" fontAlgn="b"/>
                      <a:r>
                        <a:rPr lang="en-US" sz="1200" b="1" u="none" strike="noStrike" dirty="0">
                          <a:effectLst/>
                          <a:latin typeface="+mn-lt"/>
                        </a:rPr>
                        <a:t> Breakout rooms</a:t>
                      </a:r>
                      <a:endParaRPr lang="en-US" sz="1200" b="1" i="0" u="none" strike="noStrike" dirty="0">
                        <a:solidFill>
                          <a:srgbClr val="424E59"/>
                        </a:solidFill>
                        <a:effectLst/>
                        <a:latin typeface="+mn-lt"/>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dirty="0">
                          <a:effectLst/>
                        </a:rPr>
                        <a:t> </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alpha val="16863"/>
                      </a:schemeClr>
                    </a:solidFill>
                  </a:tcPr>
                </a:tc>
                <a:tc>
                  <a:txBody>
                    <a:bodyPr/>
                    <a:lstStyle/>
                    <a:p>
                      <a:pPr algn="ctr" fontAlgn="b"/>
                      <a:r>
                        <a:rPr lang="en-US" sz="1200" b="1" u="none" strike="noStrike">
                          <a:effectLst/>
                        </a:rPr>
                        <a:t> </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alpha val="16863"/>
                      </a:schemeClr>
                    </a:solidFill>
                  </a:tcPr>
                </a:tc>
                <a:tc>
                  <a:txBody>
                    <a:bodyPr/>
                    <a:lstStyle/>
                    <a:p>
                      <a:pPr algn="ctr" fontAlgn="b"/>
                      <a:r>
                        <a:rPr lang="en-US" sz="1200" b="1" u="none" strike="noStrike">
                          <a:effectLst/>
                        </a:rPr>
                        <a:t> </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alpha val="16863"/>
                      </a:schemeClr>
                    </a:solidFill>
                  </a:tcPr>
                </a:tc>
                <a:tc>
                  <a:txBody>
                    <a:bodyPr/>
                    <a:lstStyle/>
                    <a:p>
                      <a:pPr algn="ctr" fontAlgn="b"/>
                      <a:r>
                        <a:rPr lang="en-US" sz="1200" b="1" u="none" strike="noStrike">
                          <a:effectLst/>
                        </a:rPr>
                        <a:t> </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alpha val="16863"/>
                      </a:schemeClr>
                    </a:solidFill>
                  </a:tcPr>
                </a:tc>
                <a:tc>
                  <a:txBody>
                    <a:bodyPr/>
                    <a:lstStyle/>
                    <a:p>
                      <a:pPr algn="ctr" fontAlgn="b"/>
                      <a:r>
                        <a:rPr lang="en-US" sz="1200" b="1" u="none" strike="noStrike">
                          <a:effectLst/>
                        </a:rPr>
                        <a:t>90</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5</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97</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4</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84</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5</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extLst>
                  <a:ext uri="{0D108BD9-81ED-4DB2-BD59-A6C34878D82A}">
                    <a16:rowId xmlns:a16="http://schemas.microsoft.com/office/drawing/2014/main" val="263652006"/>
                  </a:ext>
                </a:extLst>
              </a:tr>
              <a:tr h="255671">
                <a:tc>
                  <a:txBody>
                    <a:bodyPr/>
                    <a:lstStyle/>
                    <a:p>
                      <a:pPr algn="ctr" rtl="0" fontAlgn="b"/>
                      <a:r>
                        <a:rPr lang="en-US" sz="1400" b="1" i="0" u="none" strike="noStrike" dirty="0">
                          <a:solidFill>
                            <a:schemeClr val="bg1"/>
                          </a:solidFill>
                          <a:effectLst/>
                          <a:latin typeface="+mn-lt"/>
                        </a:rPr>
                        <a:t>Highly ranked activities  (avg=85-89%)</a:t>
                      </a: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b"/>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b"/>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b"/>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b"/>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b"/>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b"/>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b"/>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b"/>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b"/>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b"/>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7248517"/>
                  </a:ext>
                </a:extLst>
              </a:tr>
              <a:tr h="275598">
                <a:tc>
                  <a:txBody>
                    <a:bodyPr/>
                    <a:lstStyle/>
                    <a:p>
                      <a:pPr algn="l" rtl="0" fontAlgn="b"/>
                      <a:r>
                        <a:rPr lang="en-US" sz="1200" b="1" u="none" strike="noStrike" dirty="0">
                          <a:effectLst/>
                          <a:latin typeface="+mn-lt"/>
                        </a:rPr>
                        <a:t> Length of summer core modules (June-July)/modules</a:t>
                      </a:r>
                      <a:endParaRPr lang="en-US" sz="1200" b="1" i="0" u="none" strike="noStrike" dirty="0">
                        <a:solidFill>
                          <a:srgbClr val="424E59"/>
                        </a:solidFill>
                        <a:effectLst/>
                        <a:latin typeface="+mn-lt"/>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dirty="0">
                          <a:effectLst/>
                        </a:rPr>
                        <a:t> </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alpha val="16863"/>
                      </a:schemeClr>
                    </a:solidFill>
                  </a:tcPr>
                </a:tc>
                <a:tc>
                  <a:txBody>
                    <a:bodyPr/>
                    <a:lstStyle/>
                    <a:p>
                      <a:pPr algn="ctr" fontAlgn="b"/>
                      <a:r>
                        <a:rPr lang="en-US" sz="1200" b="1" u="none" strike="noStrike">
                          <a:effectLst/>
                        </a:rPr>
                        <a:t> </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alpha val="16863"/>
                      </a:schemeClr>
                    </a:solidFill>
                  </a:tcPr>
                </a:tc>
                <a:tc>
                  <a:txBody>
                    <a:bodyPr/>
                    <a:lstStyle/>
                    <a:p>
                      <a:pPr algn="ctr" fontAlgn="b"/>
                      <a:r>
                        <a:rPr lang="en-US" sz="1200" b="1" u="none" strike="noStrike">
                          <a:effectLst/>
                        </a:rPr>
                        <a:t> </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alpha val="16863"/>
                      </a:schemeClr>
                    </a:solidFill>
                  </a:tcPr>
                </a:tc>
                <a:tc>
                  <a:txBody>
                    <a:bodyPr/>
                    <a:lstStyle/>
                    <a:p>
                      <a:pPr algn="ctr" fontAlgn="b"/>
                      <a:r>
                        <a:rPr lang="en-US" sz="1200" b="1" u="none" strike="noStrike">
                          <a:effectLst/>
                        </a:rPr>
                        <a:t> </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alpha val="16863"/>
                      </a:schemeClr>
                    </a:solidFill>
                  </a:tcPr>
                </a:tc>
                <a:tc>
                  <a:txBody>
                    <a:bodyPr/>
                    <a:lstStyle/>
                    <a:p>
                      <a:pPr algn="ctr" fontAlgn="b"/>
                      <a:r>
                        <a:rPr lang="en-US" sz="1200" b="1" u="none" strike="noStrike">
                          <a:effectLst/>
                        </a:rPr>
                        <a:t>80</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4.5</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91</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5</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 94</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5 </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extLst>
                  <a:ext uri="{0D108BD9-81ED-4DB2-BD59-A6C34878D82A}">
                    <a16:rowId xmlns:a16="http://schemas.microsoft.com/office/drawing/2014/main" val="284664601"/>
                  </a:ext>
                </a:extLst>
              </a:tr>
              <a:tr h="275598">
                <a:tc>
                  <a:txBody>
                    <a:bodyPr/>
                    <a:lstStyle/>
                    <a:p>
                      <a:pPr algn="l" rtl="0" fontAlgn="b"/>
                      <a:r>
                        <a:rPr lang="en-US" sz="1200" b="1" u="none" strike="noStrike" dirty="0">
                          <a:effectLst/>
                          <a:latin typeface="+mn-lt"/>
                        </a:rPr>
                        <a:t> Pre-institute instructions/information </a:t>
                      </a:r>
                      <a:endParaRPr lang="en-US" sz="1200" b="1" i="0" u="none" strike="noStrike" dirty="0">
                        <a:solidFill>
                          <a:srgbClr val="424E59"/>
                        </a:solidFill>
                        <a:effectLst/>
                        <a:latin typeface="+mn-lt"/>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rtl="0" fontAlgn="b"/>
                      <a:r>
                        <a:rPr lang="en-US" sz="1200" b="1" u="none" strike="noStrike" dirty="0">
                          <a:effectLst/>
                        </a:rPr>
                        <a:t>84</a:t>
                      </a:r>
                      <a:endParaRPr lang="en-US" sz="1200" b="1" i="0" u="none" strike="noStrike" dirty="0">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rtl="0" fontAlgn="b"/>
                      <a:r>
                        <a:rPr lang="en-US" sz="1200" b="1" u="none" strike="noStrike">
                          <a:effectLst/>
                        </a:rPr>
                        <a:t>4</a:t>
                      </a:r>
                      <a:endParaRPr lang="en-US" sz="1200" b="1" i="0" u="none" strike="noStrike">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rtl="0" fontAlgn="b"/>
                      <a:r>
                        <a:rPr lang="en-US" sz="1200" b="1" u="none" strike="noStrike">
                          <a:effectLst/>
                        </a:rPr>
                        <a:t>90</a:t>
                      </a:r>
                      <a:endParaRPr lang="en-US" sz="1200" b="1" i="0" u="none" strike="noStrike">
                        <a:solidFill>
                          <a:srgbClr val="424E59"/>
                        </a:solidFill>
                        <a:effectLst/>
                        <a:latin typeface="Arial" panose="020B060402020202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rtl="0" fontAlgn="b"/>
                      <a:r>
                        <a:rPr lang="en-US" sz="1200" b="1" u="none" strike="noStrike">
                          <a:effectLst/>
                        </a:rPr>
                        <a:t>5</a:t>
                      </a:r>
                      <a:endParaRPr lang="en-US" sz="1200" b="1" i="0" u="none" strike="noStrike">
                        <a:solidFill>
                          <a:srgbClr val="424E59"/>
                        </a:solidFill>
                        <a:effectLst/>
                        <a:latin typeface="Arial" panose="020B060402020202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85</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4</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91</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5</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 91</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4</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extLst>
                  <a:ext uri="{0D108BD9-81ED-4DB2-BD59-A6C34878D82A}">
                    <a16:rowId xmlns:a16="http://schemas.microsoft.com/office/drawing/2014/main" val="3844713820"/>
                  </a:ext>
                </a:extLst>
              </a:tr>
              <a:tr h="275598">
                <a:tc>
                  <a:txBody>
                    <a:bodyPr/>
                    <a:lstStyle/>
                    <a:p>
                      <a:pPr algn="l" rtl="0" fontAlgn="b"/>
                      <a:r>
                        <a:rPr lang="en-US" sz="1200" b="1" u="none" strike="noStrike" dirty="0">
                          <a:effectLst/>
                          <a:latin typeface="+mn-lt"/>
                        </a:rPr>
                        <a:t> Pre-institute curriculum work </a:t>
                      </a:r>
                      <a:endParaRPr lang="en-US" sz="1200" b="1" i="0" u="none" strike="noStrike" dirty="0">
                        <a:solidFill>
                          <a:srgbClr val="424E59"/>
                        </a:solidFill>
                        <a:effectLst/>
                        <a:latin typeface="+mn-lt"/>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rtl="0" fontAlgn="b"/>
                      <a:r>
                        <a:rPr lang="en-US" sz="1200" b="1" u="none" strike="noStrike" dirty="0">
                          <a:effectLst/>
                        </a:rPr>
                        <a:t>84</a:t>
                      </a:r>
                      <a:endParaRPr lang="en-US" sz="1200" b="1" i="0" u="none" strike="noStrike" dirty="0">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rtl="0" fontAlgn="b"/>
                      <a:r>
                        <a:rPr lang="en-US" sz="1200" b="1" u="none" strike="noStrike">
                          <a:effectLst/>
                        </a:rPr>
                        <a:t>4</a:t>
                      </a:r>
                      <a:endParaRPr lang="en-US" sz="1200" b="1" i="0" u="none" strike="noStrike">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rtl="0" fontAlgn="b"/>
                      <a:r>
                        <a:rPr lang="en-US" sz="1200" b="1" u="none" strike="noStrike">
                          <a:effectLst/>
                        </a:rPr>
                        <a:t>85</a:t>
                      </a:r>
                      <a:endParaRPr lang="en-US" sz="1200" b="1" i="0" u="none" strike="noStrike">
                        <a:solidFill>
                          <a:srgbClr val="424E59"/>
                        </a:solidFill>
                        <a:effectLst/>
                        <a:latin typeface="Arial" panose="020B060402020202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rtl="0" fontAlgn="b"/>
                      <a:r>
                        <a:rPr lang="en-US" sz="1200" b="1" u="none" strike="noStrike">
                          <a:effectLst/>
                        </a:rPr>
                        <a:t>4</a:t>
                      </a:r>
                      <a:endParaRPr lang="en-US" sz="1200" b="1" i="0" u="none" strike="noStrike">
                        <a:solidFill>
                          <a:srgbClr val="424E59"/>
                        </a:solidFill>
                        <a:effectLst/>
                        <a:latin typeface="Arial" panose="020B060402020202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80</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4</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94</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4</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88</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4 </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extLst>
                  <a:ext uri="{0D108BD9-81ED-4DB2-BD59-A6C34878D82A}">
                    <a16:rowId xmlns:a16="http://schemas.microsoft.com/office/drawing/2014/main" val="878680630"/>
                  </a:ext>
                </a:extLst>
              </a:tr>
              <a:tr h="415352">
                <a:tc>
                  <a:txBody>
                    <a:bodyPr/>
                    <a:lstStyle/>
                    <a:p>
                      <a:pPr algn="l" rtl="0" fontAlgn="b"/>
                      <a:r>
                        <a:rPr lang="en-US" sz="1200" b="1" u="none" strike="noStrike" dirty="0">
                          <a:effectLst/>
                          <a:latin typeface="+mn-lt"/>
                        </a:rPr>
                        <a:t> RTI public website on MLANET</a:t>
                      </a:r>
                      <a:endParaRPr lang="en-US" sz="1200" b="1" i="0" u="none" strike="noStrike" dirty="0">
                        <a:solidFill>
                          <a:srgbClr val="424E59"/>
                        </a:solidFill>
                        <a:effectLst/>
                        <a:latin typeface="+mn-lt"/>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rtl="0" fontAlgn="b"/>
                      <a:r>
                        <a:rPr lang="en-US" sz="1200" b="1" u="none" strike="noStrike" dirty="0">
                          <a:effectLst/>
                        </a:rPr>
                        <a:t>95</a:t>
                      </a:r>
                      <a:endParaRPr lang="en-US" sz="1200" b="1" i="0" u="none" strike="noStrike" dirty="0">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rtl="0" fontAlgn="b"/>
                      <a:r>
                        <a:rPr lang="en-US" sz="1200" b="1" u="none" strike="noStrike">
                          <a:effectLst/>
                        </a:rPr>
                        <a:t>4</a:t>
                      </a:r>
                      <a:endParaRPr lang="en-US" sz="1200" b="1" i="0" u="none" strike="noStrike">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rtl="0" fontAlgn="b"/>
                      <a:r>
                        <a:rPr lang="en-US" sz="1200" b="1" u="none" strike="noStrike">
                          <a:effectLst/>
                        </a:rPr>
                        <a:t>90</a:t>
                      </a:r>
                      <a:endParaRPr lang="en-US" sz="1200" b="1" i="0" u="none" strike="noStrike">
                        <a:solidFill>
                          <a:srgbClr val="424E59"/>
                        </a:solidFill>
                        <a:effectLst/>
                        <a:latin typeface="Arial" panose="020B060402020202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rtl="0" fontAlgn="b"/>
                      <a:r>
                        <a:rPr lang="en-US" sz="1200" b="1" u="none" strike="noStrike">
                          <a:effectLst/>
                        </a:rPr>
                        <a:t>4</a:t>
                      </a:r>
                      <a:endParaRPr lang="en-US" sz="1200" b="1" i="0" u="none" strike="noStrike">
                        <a:solidFill>
                          <a:srgbClr val="424E59"/>
                        </a:solidFill>
                        <a:effectLst/>
                        <a:latin typeface="Arial" panose="020B060402020202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80</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4</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81</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4</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82 </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dirty="0">
                          <a:effectLst/>
                        </a:rPr>
                        <a:t>4 </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extLst>
                  <a:ext uri="{0D108BD9-81ED-4DB2-BD59-A6C34878D82A}">
                    <a16:rowId xmlns:a16="http://schemas.microsoft.com/office/drawing/2014/main" val="1589615647"/>
                  </a:ext>
                </a:extLst>
              </a:tr>
              <a:tr h="275598">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i="0" u="none" strike="noStrike" dirty="0">
                          <a:solidFill>
                            <a:schemeClr val="bg1"/>
                          </a:solidFill>
                          <a:effectLst/>
                          <a:latin typeface="Calibri" panose="020F0502020204030204" pitchFamily="34" charset="0"/>
                        </a:rPr>
                        <a:t>Lower ranked activities but still high ratings  (avg=76-84%)</a:t>
                      </a:r>
                      <a:endParaRPr lang="en-US" sz="1400" b="1" i="0" u="none" strike="noStrike" dirty="0">
                        <a:solidFill>
                          <a:schemeClr val="bg1"/>
                        </a:solidFill>
                        <a:effectLst/>
                        <a:latin typeface="+mn-lt"/>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b"/>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b"/>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b"/>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b"/>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b"/>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b"/>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b"/>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b"/>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b"/>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b"/>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3435562574"/>
                  </a:ext>
                </a:extLst>
              </a:tr>
              <a:tr h="275598">
                <a:tc>
                  <a:txBody>
                    <a:bodyPr/>
                    <a:lstStyle/>
                    <a:p>
                      <a:pPr algn="l" rtl="0" fontAlgn="b"/>
                      <a:r>
                        <a:rPr lang="en-US" sz="1200" b="1" u="none" strike="noStrike" dirty="0">
                          <a:effectLst/>
                          <a:latin typeface="+mn-lt"/>
                        </a:rPr>
                        <a:t> RTI Community of Practice website on MLANET</a:t>
                      </a:r>
                      <a:endParaRPr lang="en-US" sz="1200" b="1" i="0" u="none" strike="noStrike" dirty="0">
                        <a:solidFill>
                          <a:srgbClr val="424E59"/>
                        </a:solidFill>
                        <a:effectLst/>
                        <a:latin typeface="+mn-lt"/>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rtl="0" fontAlgn="b"/>
                      <a:r>
                        <a:rPr lang="en-US" sz="1200" b="1" u="none" strike="noStrike" dirty="0">
                          <a:effectLst/>
                        </a:rPr>
                        <a:t>89</a:t>
                      </a:r>
                      <a:endParaRPr lang="en-US" sz="1200" b="1" i="0" u="none" strike="noStrike" dirty="0">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rtl="0" fontAlgn="b"/>
                      <a:r>
                        <a:rPr lang="en-US" sz="1200" b="1" u="none" strike="noStrike" dirty="0">
                          <a:effectLst/>
                        </a:rPr>
                        <a:t>4</a:t>
                      </a:r>
                      <a:endParaRPr lang="en-US" sz="1200" b="1" i="0" u="none" strike="noStrike" dirty="0">
                        <a:solidFill>
                          <a:srgbClr val="424E59"/>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rtl="0" fontAlgn="b"/>
                      <a:r>
                        <a:rPr lang="en-US" sz="1200" b="1" u="none" strike="noStrike" dirty="0">
                          <a:effectLst/>
                        </a:rPr>
                        <a:t>90</a:t>
                      </a:r>
                      <a:endParaRPr lang="en-US" sz="1200" b="1" i="0" u="none" strike="noStrike" dirty="0">
                        <a:solidFill>
                          <a:srgbClr val="424E59"/>
                        </a:solidFill>
                        <a:effectLst/>
                        <a:latin typeface="Arial" panose="020B060402020202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rtl="0" fontAlgn="b"/>
                      <a:r>
                        <a:rPr lang="en-US" sz="1200" b="1" u="none" strike="noStrike" dirty="0">
                          <a:effectLst/>
                        </a:rPr>
                        <a:t>4</a:t>
                      </a:r>
                      <a:endParaRPr lang="en-US" sz="1200" b="1" i="0" u="none" strike="noStrike" dirty="0">
                        <a:solidFill>
                          <a:srgbClr val="424E59"/>
                        </a:solidFill>
                        <a:effectLst/>
                        <a:latin typeface="Arial" panose="020B060402020202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dirty="0">
                          <a:effectLst/>
                        </a:rPr>
                        <a:t>75</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dirty="0">
                          <a:effectLst/>
                        </a:rPr>
                        <a:t>4</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dirty="0">
                          <a:effectLst/>
                        </a:rPr>
                        <a:t>75</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dirty="0">
                          <a:effectLst/>
                        </a:rPr>
                        <a:t>5</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dirty="0">
                          <a:effectLst/>
                        </a:rPr>
                        <a:t>82</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dirty="0">
                          <a:effectLst/>
                        </a:rPr>
                        <a:t>4</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extLst>
                  <a:ext uri="{0D108BD9-81ED-4DB2-BD59-A6C34878D82A}">
                    <a16:rowId xmlns:a16="http://schemas.microsoft.com/office/drawing/2014/main" val="3595874099"/>
                  </a:ext>
                </a:extLst>
              </a:tr>
              <a:tr h="275598">
                <a:tc>
                  <a:txBody>
                    <a:bodyPr/>
                    <a:lstStyle/>
                    <a:p>
                      <a:pPr algn="l" rtl="0" fontAlgn="b"/>
                      <a:r>
                        <a:rPr lang="en-US" sz="1200" b="1" u="none" strike="noStrike" dirty="0">
                          <a:effectLst/>
                          <a:latin typeface="+mn-lt"/>
                        </a:rPr>
                        <a:t> Opportunity to interact &amp; engage with other students in workshop</a:t>
                      </a:r>
                      <a:endParaRPr lang="en-US" sz="1200" b="1" i="0" u="none" strike="noStrike" dirty="0">
                        <a:solidFill>
                          <a:srgbClr val="424E59"/>
                        </a:solidFill>
                        <a:effectLst/>
                        <a:latin typeface="+mn-lt"/>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dirty="0">
                          <a:effectLst/>
                        </a:rPr>
                        <a:t> </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alpha val="16863"/>
                      </a:schemeClr>
                    </a:solidFill>
                  </a:tcPr>
                </a:tc>
                <a:tc>
                  <a:txBody>
                    <a:bodyPr/>
                    <a:lstStyle/>
                    <a:p>
                      <a:pPr algn="ctr" fontAlgn="b"/>
                      <a:r>
                        <a:rPr lang="en-US" sz="1200" b="1" u="none" strike="noStrike" dirty="0">
                          <a:effectLst/>
                        </a:rPr>
                        <a:t> </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alpha val="16863"/>
                      </a:schemeClr>
                    </a:solidFill>
                  </a:tcPr>
                </a:tc>
                <a:tc>
                  <a:txBody>
                    <a:bodyPr/>
                    <a:lstStyle/>
                    <a:p>
                      <a:pPr algn="ctr" fontAlgn="b"/>
                      <a:r>
                        <a:rPr lang="en-US" sz="1200" b="1" u="none" strike="noStrike">
                          <a:effectLst/>
                        </a:rPr>
                        <a:t> </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alpha val="16863"/>
                      </a:schemeClr>
                    </a:solidFill>
                  </a:tcPr>
                </a:tc>
                <a:tc>
                  <a:txBody>
                    <a:bodyPr/>
                    <a:lstStyle/>
                    <a:p>
                      <a:pPr algn="ctr" fontAlgn="b"/>
                      <a:r>
                        <a:rPr lang="en-US" sz="1200" b="1" u="none" strike="noStrike">
                          <a:effectLst/>
                        </a:rPr>
                        <a:t> </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alpha val="16863"/>
                      </a:schemeClr>
                    </a:solidFill>
                  </a:tcPr>
                </a:tc>
                <a:tc>
                  <a:txBody>
                    <a:bodyPr/>
                    <a:lstStyle/>
                    <a:p>
                      <a:pPr algn="ctr" fontAlgn="b"/>
                      <a:r>
                        <a:rPr lang="en-US" sz="1200" b="1" u="none" strike="noStrike" dirty="0">
                          <a:effectLst/>
                        </a:rPr>
                        <a:t>55</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4</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100</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5</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 88</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5</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extLst>
                  <a:ext uri="{0D108BD9-81ED-4DB2-BD59-A6C34878D82A}">
                    <a16:rowId xmlns:a16="http://schemas.microsoft.com/office/drawing/2014/main" val="1785443797"/>
                  </a:ext>
                </a:extLst>
              </a:tr>
              <a:tr h="275598">
                <a:tc>
                  <a:txBody>
                    <a:bodyPr/>
                    <a:lstStyle/>
                    <a:p>
                      <a:pPr algn="l" rtl="0" fontAlgn="b"/>
                      <a:r>
                        <a:rPr lang="en-US" sz="1200" b="1" u="none" strike="noStrike" dirty="0">
                          <a:effectLst/>
                          <a:latin typeface="+mn-lt"/>
                        </a:rPr>
                        <a:t> Homework</a:t>
                      </a:r>
                      <a:endParaRPr lang="en-US" sz="1200" b="1" i="0" u="none" strike="noStrike" dirty="0">
                        <a:solidFill>
                          <a:srgbClr val="424E59"/>
                        </a:solidFill>
                        <a:effectLst/>
                        <a:latin typeface="+mn-lt"/>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 </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alpha val="16863"/>
                      </a:schemeClr>
                    </a:solidFill>
                  </a:tcPr>
                </a:tc>
                <a:tc>
                  <a:txBody>
                    <a:bodyPr/>
                    <a:lstStyle/>
                    <a:p>
                      <a:pPr algn="ctr" fontAlgn="b"/>
                      <a:r>
                        <a:rPr lang="en-US" sz="1200" b="1" u="none" strike="noStrike" dirty="0">
                          <a:effectLst/>
                        </a:rPr>
                        <a:t> </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alpha val="16863"/>
                      </a:schemeClr>
                    </a:solidFill>
                  </a:tcPr>
                </a:tc>
                <a:tc>
                  <a:txBody>
                    <a:bodyPr/>
                    <a:lstStyle/>
                    <a:p>
                      <a:pPr algn="ctr" fontAlgn="b"/>
                      <a:r>
                        <a:rPr lang="en-US" sz="1200" b="1" u="none" strike="noStrike" dirty="0">
                          <a:effectLst/>
                        </a:rPr>
                        <a:t> </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alpha val="16863"/>
                      </a:schemeClr>
                    </a:solidFill>
                  </a:tcPr>
                </a:tc>
                <a:tc>
                  <a:txBody>
                    <a:bodyPr/>
                    <a:lstStyle/>
                    <a:p>
                      <a:pPr algn="ctr" fontAlgn="b"/>
                      <a:r>
                        <a:rPr lang="en-US" sz="1200" b="1" u="none" strike="noStrike" dirty="0">
                          <a:effectLst/>
                        </a:rPr>
                        <a:t> </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alpha val="16863"/>
                      </a:schemeClr>
                    </a:solidFill>
                  </a:tcPr>
                </a:tc>
                <a:tc>
                  <a:txBody>
                    <a:bodyPr/>
                    <a:lstStyle/>
                    <a:p>
                      <a:pPr algn="ctr" fontAlgn="b"/>
                      <a:r>
                        <a:rPr lang="en-US" sz="1200" b="1" u="none" strike="noStrike" dirty="0">
                          <a:effectLst/>
                        </a:rPr>
                        <a:t>75</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dirty="0">
                          <a:effectLst/>
                        </a:rPr>
                        <a:t>4</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87</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4</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81 </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4</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extLst>
                  <a:ext uri="{0D108BD9-81ED-4DB2-BD59-A6C34878D82A}">
                    <a16:rowId xmlns:a16="http://schemas.microsoft.com/office/drawing/2014/main" val="461253666"/>
                  </a:ext>
                </a:extLst>
              </a:tr>
              <a:tr h="206778">
                <a:tc>
                  <a:txBody>
                    <a:bodyPr/>
                    <a:lstStyle/>
                    <a:p>
                      <a:pPr algn="l" rtl="0" fontAlgn="b"/>
                      <a:r>
                        <a:rPr lang="en-US" sz="1200" b="1" u="none" strike="noStrike" dirty="0">
                          <a:effectLst/>
                          <a:latin typeface="+mn-lt"/>
                        </a:rPr>
                        <a:t> Recordings and transcriptions of lectures</a:t>
                      </a:r>
                      <a:endParaRPr lang="en-US" sz="1200" b="1" i="0" u="none" strike="noStrike" dirty="0">
                        <a:solidFill>
                          <a:srgbClr val="424E59"/>
                        </a:solidFill>
                        <a:effectLst/>
                        <a:latin typeface="+mn-lt"/>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a:effectLst/>
                        </a:rPr>
                        <a:t> </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alpha val="16863"/>
                      </a:schemeClr>
                    </a:solidFill>
                  </a:tcPr>
                </a:tc>
                <a:tc>
                  <a:txBody>
                    <a:bodyPr/>
                    <a:lstStyle/>
                    <a:p>
                      <a:pPr algn="ctr" fontAlgn="b"/>
                      <a:r>
                        <a:rPr lang="en-US" sz="1200" b="1" u="none" strike="noStrike">
                          <a:effectLst/>
                        </a:rPr>
                        <a:t> </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alpha val="16863"/>
                      </a:schemeClr>
                    </a:solidFill>
                  </a:tcPr>
                </a:tc>
                <a:tc>
                  <a:txBody>
                    <a:bodyPr/>
                    <a:lstStyle/>
                    <a:p>
                      <a:pPr algn="ctr" fontAlgn="b"/>
                      <a:r>
                        <a:rPr lang="en-US" sz="1200" b="1" u="none" strike="noStrike" dirty="0">
                          <a:effectLst/>
                        </a:rPr>
                        <a:t> </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alpha val="16863"/>
                      </a:schemeClr>
                    </a:solidFill>
                  </a:tcPr>
                </a:tc>
                <a:tc>
                  <a:txBody>
                    <a:bodyPr/>
                    <a:lstStyle/>
                    <a:p>
                      <a:pPr algn="ctr" fontAlgn="b"/>
                      <a:r>
                        <a:rPr lang="en-US" sz="1200" b="1" u="none" strike="noStrike">
                          <a:effectLst/>
                        </a:rPr>
                        <a:t> </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alpha val="16863"/>
                      </a:schemeClr>
                    </a:solidFill>
                  </a:tcPr>
                </a:tc>
                <a:tc>
                  <a:txBody>
                    <a:bodyPr/>
                    <a:lstStyle/>
                    <a:p>
                      <a:pPr algn="ctr" fontAlgn="b"/>
                      <a:r>
                        <a:rPr lang="en-US" sz="1200" b="1" u="none" strike="noStrike">
                          <a:effectLst/>
                        </a:rPr>
                        <a:t>79</a:t>
                      </a:r>
                      <a:endParaRPr lang="en-US" sz="1200" b="1" i="0" u="none" strike="noStrike">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dirty="0">
                          <a:effectLst/>
                        </a:rPr>
                        <a:t>4</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dirty="0">
                          <a:effectLst/>
                        </a:rPr>
                        <a:t>66</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dirty="0">
                          <a:effectLst/>
                        </a:rPr>
                        <a:t>5</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dirty="0">
                          <a:effectLst/>
                        </a:rPr>
                        <a:t>84 </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tc>
                  <a:txBody>
                    <a:bodyPr/>
                    <a:lstStyle/>
                    <a:p>
                      <a:pPr algn="ctr" fontAlgn="b"/>
                      <a:r>
                        <a:rPr lang="en-US" sz="1200" b="1" u="none" strike="noStrike" dirty="0">
                          <a:effectLst/>
                        </a:rPr>
                        <a:t>5 </a:t>
                      </a:r>
                      <a:endParaRPr lang="en-US" sz="1200" b="1" i="0" u="none" strike="noStrike" dirty="0">
                        <a:solidFill>
                          <a:srgbClr val="000000"/>
                        </a:solidFill>
                        <a:effectLst/>
                        <a:latin typeface="Calibri" panose="020F0502020204030204" pitchFamily="34" charset="0"/>
                      </a:endParaRPr>
                    </a:p>
                  </a:txBody>
                  <a:tcPr marL="4544" marR="4544" marT="45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DFF">
                        <a:alpha val="16863"/>
                      </a:srgbClr>
                    </a:solidFill>
                  </a:tcPr>
                </a:tc>
                <a:extLst>
                  <a:ext uri="{0D108BD9-81ED-4DB2-BD59-A6C34878D82A}">
                    <a16:rowId xmlns:a16="http://schemas.microsoft.com/office/drawing/2014/main" val="1584340107"/>
                  </a:ext>
                </a:extLst>
              </a:tr>
            </a:tbl>
          </a:graphicData>
        </a:graphic>
      </p:graphicFrame>
    </p:spTree>
    <p:extLst>
      <p:ext uri="{BB962C8B-B14F-4D97-AF65-F5344CB8AC3E}">
        <p14:creationId xmlns:p14="http://schemas.microsoft.com/office/powerpoint/2010/main" val="5079489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d026bb9f-849e-4520-adf3-36adc211bebd}" enabled="1" method="Privileged" siteId="{ac144e41-8001-48f0-9e1c-170716ed06b6}" removed="0"/>
</clbl:labelList>
</file>

<file path=docProps/app.xml><?xml version="1.0" encoding="utf-8"?>
<Properties xmlns="http://schemas.openxmlformats.org/officeDocument/2006/extended-properties" xmlns:vt="http://schemas.openxmlformats.org/officeDocument/2006/docPropsVTypes">
  <Template/>
  <TotalTime>1989</TotalTime>
  <Words>1759</Words>
  <Application>Microsoft Office PowerPoint</Application>
  <PresentationFormat>Widescreen</PresentationFormat>
  <Paragraphs>339</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Helvetica</vt:lpstr>
      <vt:lpstr>Times New Roman</vt:lpstr>
      <vt:lpstr>Office Theme</vt:lpstr>
      <vt:lpstr>2018-2022 RTI Midpoint Evaluation Results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2018-2022 RTI Summer Core Modules (Workshop) Evaluation Results </dc:title>
  <dc:creator>Susan Lessick</dc:creator>
  <cp:lastModifiedBy>Debra Cavanaugh</cp:lastModifiedBy>
  <cp:revision>25</cp:revision>
  <dcterms:created xsi:type="dcterms:W3CDTF">2022-11-12T22:25:37Z</dcterms:created>
  <dcterms:modified xsi:type="dcterms:W3CDTF">2024-09-18T14:54:26Z</dcterms:modified>
</cp:coreProperties>
</file>