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9"/>
  </p:notesMasterIdLst>
  <p:sldIdLst>
    <p:sldId id="310" r:id="rId5"/>
    <p:sldId id="257" r:id="rId6"/>
    <p:sldId id="259" r:id="rId7"/>
    <p:sldId id="26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348" autoAdjust="0"/>
    <p:restoredTop sz="75918"/>
  </p:normalViewPr>
  <p:slideViewPr>
    <p:cSldViewPr snapToGrid="0">
      <p:cViewPr varScale="1">
        <p:scale>
          <a:sx n="69" d="100"/>
          <a:sy n="69" d="100"/>
        </p:scale>
        <p:origin x="84" y="1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5F9263-B891-41DB-B99E-797743B4E087}" type="datetimeFigureOut">
              <a:rPr lang="en-US" smtClean="0"/>
              <a:t>9/18/2024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7D64A4-D142-43B5-8030-C80677AC14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2805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pre-and post-assessment surveys were based on the Librarian Research Confidence Scale by Brancolini &amp; Kennedy used for the Institute for</a:t>
            </a:r>
            <a:r>
              <a:rPr lang="en-US" baseline="0" dirty="0"/>
              <a:t> Research Design in Librarianship</a:t>
            </a:r>
            <a:r>
              <a:rPr lang="en-US" dirty="0"/>
              <a:t>, - another US institute for increasing</a:t>
            </a:r>
            <a:r>
              <a:rPr lang="en-US" baseline="0" dirty="0"/>
              <a:t> librarians’ research capacity (but not specific to health sciences). The</a:t>
            </a:r>
            <a:r>
              <a:rPr lang="en-US" dirty="0"/>
              <a:t> fellows were asked to rate 26 items relating to research skills on a Likert scale from 5: Very Confident; 4 Confident; 3 Moderately Confident; 2 Slightly Confident; and 1 Not At All Confident.</a:t>
            </a:r>
          </a:p>
          <a:p>
            <a:endParaRPr lang="en-US" dirty="0"/>
          </a:p>
          <a:p>
            <a:r>
              <a:rPr lang="en-US" dirty="0"/>
              <a:t>The pre-assessment survey was sent out prior to the RTI workshop and the post-assessment survey was sent out after the RTI workshop.  We analyzed the data using the Wilcoxon Signed Ranks Test to determine if there was statistically significant difference in the self-reported research confidence before and after the workshop, and the results are presented in the following slides.</a:t>
            </a:r>
          </a:p>
          <a:p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/>
              <a:t>For every item on the assessment, the post-workshop research confidence was </a:t>
            </a:r>
            <a:r>
              <a:rPr lang="en-US" sz="1200" b="1" dirty="0"/>
              <a:t>significantly higher </a:t>
            </a:r>
            <a:r>
              <a:rPr lang="en-US" sz="1200" dirty="0"/>
              <a:t>than the pre-workshop research confidence – with the exception of two items for Cohort 2. 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B83925-F481-864B-8FF1-2AFC304706E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9898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Median ratings increased .5-2 points for each item.</a:t>
            </a:r>
          </a:p>
          <a:p>
            <a:endParaRPr lang="en-US" dirty="0"/>
          </a:p>
          <a:p>
            <a:r>
              <a:rPr lang="en-US" dirty="0"/>
              <a:t>Point out the items for which the ratings were very low pre-workshop.</a:t>
            </a:r>
          </a:p>
          <a:p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#5 is highlighted in yellow for Cohort 3 because there was no statistically significant difference for this item.  Median rating of 4 remained unchanged after the workshop.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B83925-F481-864B-8FF1-2AFC304706E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3129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Median ratings</a:t>
            </a:r>
            <a:r>
              <a:rPr lang="en-US" baseline="0" dirty="0"/>
              <a:t> increased .5-2 points for each item. 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B83925-F481-864B-8FF1-2AFC304706E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3295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#26 is highlighted in yellow for Cohort 3 because there was no statistically significant difference for this item.  As you can see Cohort 3’s median increased by only .5 after the workshop.</a:t>
            </a:r>
          </a:p>
          <a:p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Median ratings</a:t>
            </a:r>
            <a:r>
              <a:rPr lang="en-US" baseline="0" dirty="0"/>
              <a:t> increased .5-2 points for each item. </a:t>
            </a:r>
            <a:endParaRPr lang="en-US" dirty="0"/>
          </a:p>
          <a:p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Several items had very low ratings pre-workshop (#13, #19, and #22).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B83925-F481-864B-8FF1-2AFC304706E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5650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A7ED4-0001-45FA-B749-4B78E34E6517}" type="datetimeFigureOut">
              <a:rPr lang="en-US" smtClean="0"/>
              <a:t>9/18/2024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D36B3-E896-44D4-8950-CFC68441C9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625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A7ED4-0001-45FA-B749-4B78E34E6517}" type="datetimeFigureOut">
              <a:rPr lang="en-US" smtClean="0"/>
              <a:t>9/18/2024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D36B3-E896-44D4-8950-CFC68441C9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63326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A7ED4-0001-45FA-B749-4B78E34E6517}" type="datetimeFigureOut">
              <a:rPr lang="en-US" smtClean="0"/>
              <a:t>9/18/2024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D36B3-E896-44D4-8950-CFC68441C9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4159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A7ED4-0001-45FA-B749-4B78E34E6517}" type="datetimeFigureOut">
              <a:rPr lang="en-US" smtClean="0"/>
              <a:t>9/18/2024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D36B3-E896-44D4-8950-CFC68441C9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4848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A7ED4-0001-45FA-B749-4B78E34E6517}" type="datetimeFigureOut">
              <a:rPr lang="en-US" smtClean="0"/>
              <a:t>9/18/2024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D36B3-E896-44D4-8950-CFC68441C9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1758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A7ED4-0001-45FA-B749-4B78E34E6517}" type="datetimeFigureOut">
              <a:rPr lang="en-US" smtClean="0"/>
              <a:t>9/18/2024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D36B3-E896-44D4-8950-CFC68441C9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3630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A7ED4-0001-45FA-B749-4B78E34E6517}" type="datetimeFigureOut">
              <a:rPr lang="en-US" smtClean="0"/>
              <a:t>9/18/2024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D36B3-E896-44D4-8950-CFC68441C9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7990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A7ED4-0001-45FA-B749-4B78E34E6517}" type="datetimeFigureOut">
              <a:rPr lang="en-US" smtClean="0"/>
              <a:t>9/18/2024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D36B3-E896-44D4-8950-CFC68441C9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02479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A7ED4-0001-45FA-B749-4B78E34E6517}" type="datetimeFigureOut">
              <a:rPr lang="en-US" smtClean="0"/>
              <a:t>9/18/2024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D36B3-E896-44D4-8950-CFC68441C9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10132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A7ED4-0001-45FA-B749-4B78E34E6517}" type="datetimeFigureOut">
              <a:rPr lang="en-US" smtClean="0"/>
              <a:t>9/18/2024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D36B3-E896-44D4-8950-CFC68441C9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1277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A7ED4-0001-45FA-B749-4B78E34E6517}" type="datetimeFigureOut">
              <a:rPr lang="en-US" smtClean="0"/>
              <a:t>9/18/2024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D36B3-E896-44D4-8950-CFC68441C9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2447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1A7ED4-0001-45FA-B749-4B78E34E6517}" type="datetimeFigureOut">
              <a:rPr lang="en-US" smtClean="0"/>
              <a:t>9/18/2024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2D36B3-E896-44D4-8950-CFC68441C9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4394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1E832EC1-37AC-054A-ACBE-E981EE09A81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-1580" r="-1580"/>
          <a:stretch/>
        </p:blipFill>
        <p:spPr>
          <a:xfrm>
            <a:off x="-192633" y="0"/>
            <a:ext cx="12577266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F05030B-973D-874B-8254-31CDC5DE8D2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49473" y="0"/>
            <a:ext cx="9378070" cy="1402080"/>
          </a:xfrm>
        </p:spPr>
        <p:txBody>
          <a:bodyPr>
            <a:noAutofit/>
          </a:bodyPr>
          <a:lstStyle/>
          <a:p>
            <a:pPr algn="l"/>
            <a:r>
              <a:rPr lang="en-US" sz="3600" b="1" dirty="0">
                <a:solidFill>
                  <a:srgbClr val="073C6E"/>
                </a:solidFill>
              </a:rPr>
              <a:t>Confidence Levels of 2020 Participants (Cohort 3)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41FE1D9-F6C8-AE47-A2C7-A30FC32F86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15403" y="1402080"/>
            <a:ext cx="9612140" cy="4480560"/>
          </a:xfrm>
        </p:spPr>
        <p:txBody>
          <a:bodyPr>
            <a:normAutofit fontScale="62500" lnSpcReduction="20000"/>
          </a:bodyPr>
          <a:lstStyle/>
          <a:p>
            <a:pPr algn="l">
              <a:buClr>
                <a:srgbClr val="1A71A6"/>
              </a:buClr>
            </a:pPr>
            <a:endParaRPr lang="en-US" dirty="0"/>
          </a:p>
          <a:p>
            <a:pPr marL="342900" indent="-342900" algn="l">
              <a:buClr>
                <a:srgbClr val="1A71A6"/>
              </a:buClr>
              <a:buFont typeface="Arial" panose="020B0604020202020204" pitchFamily="34" charset="0"/>
              <a:buChar char="•"/>
            </a:pPr>
            <a:r>
              <a:rPr lang="en-US" sz="3600" dirty="0"/>
              <a:t>A pre- and post- assessment instrument based on Librarian Research Confidence Scale (LRCS-10) (</a:t>
            </a:r>
            <a:r>
              <a:rPr lang="en-US" sz="3600" dirty="0" err="1"/>
              <a:t>Brancolini</a:t>
            </a:r>
            <a:r>
              <a:rPr lang="en-US" sz="3600" dirty="0"/>
              <a:t> &amp; Kennedy, 2017)</a:t>
            </a:r>
          </a:p>
          <a:p>
            <a:pPr algn="l">
              <a:buClr>
                <a:srgbClr val="1A71A6"/>
              </a:buClr>
            </a:pPr>
            <a:endParaRPr lang="en-US" sz="3600" dirty="0"/>
          </a:p>
          <a:p>
            <a:pPr marL="342900" indent="-342900" algn="l">
              <a:buClr>
                <a:srgbClr val="1A71A6"/>
              </a:buClr>
              <a:buFont typeface="Arial" panose="020B0604020202020204" pitchFamily="34" charset="0"/>
              <a:buChar char="•"/>
            </a:pPr>
            <a:r>
              <a:rPr lang="en-US" sz="3600" dirty="0"/>
              <a:t>Pre-assessment survey deployment:</a:t>
            </a:r>
          </a:p>
          <a:p>
            <a:pPr marL="800100" lvl="1" indent="-342900" algn="l">
              <a:buClr>
                <a:srgbClr val="1A71A6"/>
              </a:buClr>
              <a:buFont typeface="Arial" panose="020B0604020202020204" pitchFamily="34" charset="0"/>
              <a:buChar char="•"/>
            </a:pPr>
            <a:r>
              <a:rPr lang="en-US" sz="3600" dirty="0"/>
              <a:t>Cohort 3: June 22-26, 2020</a:t>
            </a:r>
          </a:p>
          <a:p>
            <a:pPr marL="342900" indent="-342900" algn="l">
              <a:buClr>
                <a:srgbClr val="1A71A6"/>
              </a:buClr>
              <a:buFont typeface="Arial" panose="020B0604020202020204" pitchFamily="34" charset="0"/>
              <a:buChar char="•"/>
            </a:pPr>
            <a:endParaRPr lang="en-US" sz="3600" dirty="0"/>
          </a:p>
          <a:p>
            <a:pPr marL="342900" indent="-342900" algn="l">
              <a:buClr>
                <a:srgbClr val="1A71A6"/>
              </a:buClr>
              <a:buFont typeface="Arial" panose="020B0604020202020204" pitchFamily="34" charset="0"/>
              <a:buChar char="•"/>
            </a:pPr>
            <a:r>
              <a:rPr lang="en-US" sz="3600" dirty="0"/>
              <a:t>Post-assessment survey deployment:</a:t>
            </a:r>
          </a:p>
          <a:p>
            <a:pPr marL="800100" lvl="1" indent="-342900" algn="l">
              <a:buClr>
                <a:srgbClr val="1A71A6"/>
              </a:buClr>
              <a:buFont typeface="Arial" panose="020B0604020202020204" pitchFamily="34" charset="0"/>
              <a:buChar char="•"/>
            </a:pPr>
            <a:r>
              <a:rPr lang="en-US" sz="3600" dirty="0"/>
              <a:t>Cohort 3: September 2-11, 2020</a:t>
            </a:r>
          </a:p>
          <a:p>
            <a:pPr marL="342900" indent="-342900" algn="l">
              <a:buClr>
                <a:srgbClr val="1A71A6"/>
              </a:buClr>
              <a:buFont typeface="Arial" panose="020B0604020202020204" pitchFamily="34" charset="0"/>
              <a:buChar char="•"/>
            </a:pPr>
            <a:endParaRPr lang="en-US" sz="3600" dirty="0"/>
          </a:p>
          <a:p>
            <a:pPr marL="342900" indent="-342900" algn="l">
              <a:buClr>
                <a:srgbClr val="1A71A6"/>
              </a:buClr>
              <a:buFont typeface="Arial" panose="020B0604020202020204" pitchFamily="34" charset="0"/>
              <a:buChar char="•"/>
            </a:pPr>
            <a:r>
              <a:rPr lang="en-US" sz="3600" dirty="0"/>
              <a:t>Used the Wilcoxon Signed Ranks Test for each cohort to determine if there was statistically significant difference in the self-reported research confidence of the fellows before and after the RTI workshop</a:t>
            </a:r>
          </a:p>
          <a:p>
            <a:pPr marL="342900" indent="-342900" algn="l">
              <a:buClr>
                <a:srgbClr val="1A71A6"/>
              </a:buClr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 algn="l">
              <a:buClr>
                <a:srgbClr val="1A71A6"/>
              </a:buClr>
              <a:buFont typeface="Arial" panose="020B0604020202020204" pitchFamily="34" charset="0"/>
              <a:buChar char="•"/>
            </a:pPr>
            <a:endParaRPr lang="en-US" dirty="0"/>
          </a:p>
          <a:p>
            <a:pPr algn="l">
              <a:buClr>
                <a:srgbClr val="1A71A6"/>
              </a:buClr>
            </a:pPr>
            <a:endParaRPr lang="en-US" dirty="0"/>
          </a:p>
          <a:p>
            <a:pPr lvl="1" algn="l">
              <a:buClr>
                <a:srgbClr val="1A71A6"/>
              </a:buClr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93649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1547A719-9CEC-9C43-8C7B-F60F5484CF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4942721"/>
              </p:ext>
            </p:extLst>
          </p:nvPr>
        </p:nvGraphicFramePr>
        <p:xfrm>
          <a:off x="145140" y="740583"/>
          <a:ext cx="11876171" cy="5821680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7243483">
                  <a:extLst>
                    <a:ext uri="{9D8B030D-6E8A-4147-A177-3AD203B41FA5}">
                      <a16:colId xmlns:a16="http://schemas.microsoft.com/office/drawing/2014/main" val="1523869062"/>
                    </a:ext>
                  </a:extLst>
                </a:gridCol>
                <a:gridCol w="1256322">
                  <a:extLst>
                    <a:ext uri="{9D8B030D-6E8A-4147-A177-3AD203B41FA5}">
                      <a16:colId xmlns:a16="http://schemas.microsoft.com/office/drawing/2014/main" val="161540658"/>
                    </a:ext>
                  </a:extLst>
                </a:gridCol>
                <a:gridCol w="1079653">
                  <a:extLst>
                    <a:ext uri="{9D8B030D-6E8A-4147-A177-3AD203B41FA5}">
                      <a16:colId xmlns:a16="http://schemas.microsoft.com/office/drawing/2014/main" val="3511244799"/>
                    </a:ext>
                  </a:extLst>
                </a:gridCol>
                <a:gridCol w="1079651">
                  <a:extLst>
                    <a:ext uri="{9D8B030D-6E8A-4147-A177-3AD203B41FA5}">
                      <a16:colId xmlns:a16="http://schemas.microsoft.com/office/drawing/2014/main" val="2076232294"/>
                    </a:ext>
                  </a:extLst>
                </a:gridCol>
                <a:gridCol w="1217062">
                  <a:extLst>
                    <a:ext uri="{9D8B030D-6E8A-4147-A177-3AD203B41FA5}">
                      <a16:colId xmlns:a16="http://schemas.microsoft.com/office/drawing/2014/main" val="2341006674"/>
                    </a:ext>
                  </a:extLst>
                </a:gridCol>
              </a:tblGrid>
              <a:tr h="678536">
                <a:tc gridSpan="5">
                  <a:txBody>
                    <a:bodyPr/>
                    <a:lstStyle/>
                    <a:p>
                      <a:r>
                        <a:rPr lang="en-US" sz="2400" b="0" dirty="0">
                          <a:solidFill>
                            <a:schemeClr val="bg1"/>
                          </a:solidFill>
                        </a:rPr>
                        <a:t>Confidence level differences before and after workshop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/>
                        <a:t>Scored with Likert scale: 5: Very Confident; 4 Confident; 3 Moderately Confident; 2 Slightly Confident; and 1 Not At All Confident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1A71A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rgbClr val="1A71A6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rgbClr val="1A71A6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1A71A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1A71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168543"/>
                  </a:ext>
                </a:extLst>
              </a:tr>
              <a:tr h="796542">
                <a:tc>
                  <a:txBody>
                    <a:bodyPr/>
                    <a:lstStyle/>
                    <a:p>
                      <a:r>
                        <a:rPr lang="en-US" sz="2000" b="1" dirty="0"/>
                        <a:t>Questions about skills needed for a research project</a:t>
                      </a:r>
                      <a:endParaRPr lang="en-US" sz="1600" b="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Median Rating </a:t>
                      </a:r>
                    </a:p>
                    <a:p>
                      <a:pPr algn="ctr"/>
                      <a:r>
                        <a:rPr lang="en-US" sz="1600" b="1" dirty="0"/>
                        <a:t>(Pre)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Median Rating </a:t>
                      </a:r>
                    </a:p>
                    <a:p>
                      <a:pPr algn="ctr"/>
                      <a:r>
                        <a:rPr lang="en-US" sz="1600" b="1" dirty="0"/>
                        <a:t>(Post)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Z score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p-value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57237059"/>
                  </a:ext>
                </a:extLst>
              </a:tr>
              <a:tr h="354019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dirty="0"/>
                        <a:t>1. (1.1)</a:t>
                      </a:r>
                      <a:r>
                        <a:rPr lang="en-US" baseline="0" dirty="0"/>
                        <a:t> </a:t>
                      </a:r>
                      <a:r>
                        <a:rPr lang="en-US" dirty="0"/>
                        <a:t>Turning my topic into a research</a:t>
                      </a:r>
                      <a:r>
                        <a:rPr lang="en-US" baseline="0" dirty="0"/>
                        <a:t> </a:t>
                      </a:r>
                      <a:r>
                        <a:rPr lang="en-US" dirty="0"/>
                        <a:t>question.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-2.358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.018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18415786"/>
                  </a:ext>
                </a:extLst>
              </a:tr>
              <a:tr h="354019">
                <a:tc>
                  <a:txBody>
                    <a:bodyPr/>
                    <a:lstStyle/>
                    <a:p>
                      <a:r>
                        <a:rPr lang="en-US" dirty="0"/>
                        <a:t>2. (1.2) Designing a project to answer the research question.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-3.619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.000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81518039"/>
                  </a:ext>
                </a:extLst>
              </a:tr>
              <a:tr h="354019">
                <a:tc>
                  <a:txBody>
                    <a:bodyPr/>
                    <a:lstStyle/>
                    <a:p>
                      <a:r>
                        <a:rPr lang="en-US" dirty="0"/>
                        <a:t>3. (1.3) Selecting methods and procedures for the</a:t>
                      </a:r>
                      <a:r>
                        <a:rPr lang="en-US" baseline="0" dirty="0"/>
                        <a:t> research </a:t>
                      </a:r>
                      <a:r>
                        <a:rPr lang="en-US" dirty="0"/>
                        <a:t>question.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3.5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-3.720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.000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91751503"/>
                  </a:ext>
                </a:extLst>
              </a:tr>
              <a:tr h="619533">
                <a:tc>
                  <a:txBody>
                    <a:bodyPr/>
                    <a:lstStyle/>
                    <a:p>
                      <a:r>
                        <a:rPr lang="en-US" dirty="0"/>
                        <a:t>4. (1.4) Developing a plan and timeline for my study. 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Identifying appropriate information sources in which to conduct my literature search.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-3.769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.001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77319743"/>
                  </a:ext>
                </a:extLst>
              </a:tr>
              <a:tr h="619533">
                <a:tc>
                  <a:txBody>
                    <a:bodyPr/>
                    <a:lstStyle/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5. (1.5)</a:t>
                      </a:r>
                      <a:r>
                        <a:rPr lang="en-US" sz="18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Identifying appropriate information sources in which to conduct my literature search.</a:t>
                      </a:r>
                      <a:endParaRPr lang="en-US" sz="1800" kern="1200" baseline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-1.098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.272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1521089"/>
                  </a:ext>
                </a:extLst>
              </a:tr>
              <a:tr h="61953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6. (1.6)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Using relevant keywords and search strategies to discover literature about the research topic.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4.5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-2.310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.021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32290396"/>
                  </a:ext>
                </a:extLst>
              </a:tr>
              <a:tr h="368686">
                <a:tc>
                  <a:txBody>
                    <a:bodyPr/>
                    <a:lstStyle/>
                    <a:p>
                      <a:r>
                        <a:rPr lang="en-US" dirty="0"/>
                        <a:t>7. (1.7) Assessing and synthesizing literature that is relevant to the research question.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-3.087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.002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3520244"/>
                  </a:ext>
                </a:extLst>
              </a:tr>
              <a:tr h="61538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8. (1.8) Using a theoretical framework to inform the research design of the study.</a:t>
                      </a:r>
                      <a:endParaRPr lang="en-US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-3.487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.000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01486436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C3E004D0-B141-D94F-95A8-17163AB70C80}"/>
              </a:ext>
            </a:extLst>
          </p:cNvPr>
          <p:cNvSpPr txBox="1"/>
          <p:nvPr/>
        </p:nvSpPr>
        <p:spPr>
          <a:xfrm>
            <a:off x="290283" y="217362"/>
            <a:ext cx="116114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Pre- and Post- Assessment Surveys: Confidence Levels of 2020 Participants (1) 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92772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1547A719-9CEC-9C43-8C7B-F60F5484CF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6768229"/>
              </p:ext>
            </p:extLst>
          </p:nvPr>
        </p:nvGraphicFramePr>
        <p:xfrm>
          <a:off x="145140" y="740582"/>
          <a:ext cx="11901714" cy="6004560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7259062">
                  <a:extLst>
                    <a:ext uri="{9D8B030D-6E8A-4147-A177-3AD203B41FA5}">
                      <a16:colId xmlns:a16="http://schemas.microsoft.com/office/drawing/2014/main" val="1523869062"/>
                    </a:ext>
                  </a:extLst>
                </a:gridCol>
                <a:gridCol w="1259024">
                  <a:extLst>
                    <a:ext uri="{9D8B030D-6E8A-4147-A177-3AD203B41FA5}">
                      <a16:colId xmlns:a16="http://schemas.microsoft.com/office/drawing/2014/main" val="161540658"/>
                    </a:ext>
                  </a:extLst>
                </a:gridCol>
                <a:gridCol w="1081975">
                  <a:extLst>
                    <a:ext uri="{9D8B030D-6E8A-4147-A177-3AD203B41FA5}">
                      <a16:colId xmlns:a16="http://schemas.microsoft.com/office/drawing/2014/main" val="3511244799"/>
                    </a:ext>
                  </a:extLst>
                </a:gridCol>
                <a:gridCol w="1081973">
                  <a:extLst>
                    <a:ext uri="{9D8B030D-6E8A-4147-A177-3AD203B41FA5}">
                      <a16:colId xmlns:a16="http://schemas.microsoft.com/office/drawing/2014/main" val="2076232294"/>
                    </a:ext>
                  </a:extLst>
                </a:gridCol>
                <a:gridCol w="1219680">
                  <a:extLst>
                    <a:ext uri="{9D8B030D-6E8A-4147-A177-3AD203B41FA5}">
                      <a16:colId xmlns:a16="http://schemas.microsoft.com/office/drawing/2014/main" val="2341006674"/>
                    </a:ext>
                  </a:extLst>
                </a:gridCol>
              </a:tblGrid>
              <a:tr h="662628">
                <a:tc gridSpan="5">
                  <a:txBody>
                    <a:bodyPr/>
                    <a:lstStyle/>
                    <a:p>
                      <a:r>
                        <a:rPr lang="en-US" sz="2400" b="0" dirty="0">
                          <a:solidFill>
                            <a:schemeClr val="bg1"/>
                          </a:solidFill>
                        </a:rPr>
                        <a:t>Confidence level differences before and after workshop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/>
                        <a:t>Scored with Likert scale: 5: Very Confident; 4 Confident; 3 Moderately Confident; 2 Slightly Confident; and 1 Not At All Confident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1A71A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rgbClr val="1A71A6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rgbClr val="1A71A6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1A71A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1A71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168543"/>
                  </a:ext>
                </a:extLst>
              </a:tr>
              <a:tr h="777868">
                <a:tc>
                  <a:txBody>
                    <a:bodyPr/>
                    <a:lstStyle/>
                    <a:p>
                      <a:r>
                        <a:rPr lang="en-US" sz="2000" b="1" dirty="0"/>
                        <a:t>Questions about skills needed for a research project</a:t>
                      </a:r>
                      <a:endParaRPr lang="en-US" sz="1600" b="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Median Rating </a:t>
                      </a:r>
                    </a:p>
                    <a:p>
                      <a:pPr algn="ctr"/>
                      <a:r>
                        <a:rPr lang="en-US" sz="1600" b="1" dirty="0"/>
                        <a:t>(Pre)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Median Rating </a:t>
                      </a:r>
                    </a:p>
                    <a:p>
                      <a:pPr algn="ctr"/>
                      <a:r>
                        <a:rPr lang="en-US" sz="1600" b="1" dirty="0"/>
                        <a:t>(Post)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Z score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p-value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57237059"/>
                  </a:ext>
                </a:extLst>
              </a:tr>
              <a:tr h="34571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9. (1.9) Identifying sources of research funding and funding agency requirements.</a:t>
                      </a:r>
                      <a:endParaRPr lang="en-US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-3.384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.001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18415786"/>
                  </a:ext>
                </a:extLst>
              </a:tr>
              <a:tr h="34571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10. (2.1) Choosing an appropriate data gathering procedure for the study.</a:t>
                      </a:r>
                      <a:endParaRPr lang="en-US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-3.901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.000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81518039"/>
                  </a:ext>
                </a:extLst>
              </a:tr>
              <a:tr h="34571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11. (2.2) Determining which members of a population to include in my study.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2.5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-3.758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.000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86758019"/>
                  </a:ext>
                </a:extLst>
              </a:tr>
              <a:tr h="34571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12. (2.3) Knowing how to design a focus group.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1.5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-3.209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.001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97853216"/>
                  </a:ext>
                </a:extLst>
              </a:tr>
              <a:tr h="34571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13. (2.4)</a:t>
                      </a:r>
                      <a:r>
                        <a:rPr lang="en-US" sz="18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Knowing how to run a focus group.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-3.410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.001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51518754"/>
                  </a:ext>
                </a:extLst>
              </a:tr>
              <a:tr h="34571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14. (2.5) Knowing how to design an interview.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-3.630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.000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44517716"/>
                  </a:ext>
                </a:extLst>
              </a:tr>
              <a:tr h="34571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15. (2.6)</a:t>
                      </a:r>
                      <a:r>
                        <a:rPr lang="en-US" sz="18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Knowing how to conduct an interview.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-3.517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.000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98694335"/>
                  </a:ext>
                </a:extLst>
              </a:tr>
              <a:tr h="34571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16. (2.7) Knowing how to design a survey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-3.938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.000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06651882"/>
                  </a:ext>
                </a:extLst>
              </a:tr>
              <a:tr h="34571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17. (2.8) Knowing how to administer a survey.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-3.926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.000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86937619"/>
                  </a:ext>
                </a:extLst>
              </a:tr>
              <a:tr h="34571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18. (2.9)</a:t>
                      </a:r>
                      <a:r>
                        <a:rPr lang="en-US" sz="18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Knowing institutional processes and standards to ensure that your study is conducted ethically.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-2.961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.003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41031348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C3E004D0-B141-D94F-95A8-17163AB70C80}"/>
              </a:ext>
            </a:extLst>
          </p:cNvPr>
          <p:cNvSpPr txBox="1"/>
          <p:nvPr/>
        </p:nvSpPr>
        <p:spPr>
          <a:xfrm>
            <a:off x="290283" y="217362"/>
            <a:ext cx="116114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Pre- and Post- Assessment Surveys: Confidence Levels of 2020 Participants (2) 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41779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1547A719-9CEC-9C43-8C7B-F60F5484CF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2634721"/>
              </p:ext>
            </p:extLst>
          </p:nvPr>
        </p:nvGraphicFramePr>
        <p:xfrm>
          <a:off x="145140" y="969183"/>
          <a:ext cx="11901714" cy="5364480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7259062">
                  <a:extLst>
                    <a:ext uri="{9D8B030D-6E8A-4147-A177-3AD203B41FA5}">
                      <a16:colId xmlns:a16="http://schemas.microsoft.com/office/drawing/2014/main" val="1523869062"/>
                    </a:ext>
                  </a:extLst>
                </a:gridCol>
                <a:gridCol w="1259024">
                  <a:extLst>
                    <a:ext uri="{9D8B030D-6E8A-4147-A177-3AD203B41FA5}">
                      <a16:colId xmlns:a16="http://schemas.microsoft.com/office/drawing/2014/main" val="161540658"/>
                    </a:ext>
                  </a:extLst>
                </a:gridCol>
                <a:gridCol w="1081975">
                  <a:extLst>
                    <a:ext uri="{9D8B030D-6E8A-4147-A177-3AD203B41FA5}">
                      <a16:colId xmlns:a16="http://schemas.microsoft.com/office/drawing/2014/main" val="3511244799"/>
                    </a:ext>
                  </a:extLst>
                </a:gridCol>
                <a:gridCol w="1081973">
                  <a:extLst>
                    <a:ext uri="{9D8B030D-6E8A-4147-A177-3AD203B41FA5}">
                      <a16:colId xmlns:a16="http://schemas.microsoft.com/office/drawing/2014/main" val="2076232294"/>
                    </a:ext>
                  </a:extLst>
                </a:gridCol>
                <a:gridCol w="1219680">
                  <a:extLst>
                    <a:ext uri="{9D8B030D-6E8A-4147-A177-3AD203B41FA5}">
                      <a16:colId xmlns:a16="http://schemas.microsoft.com/office/drawing/2014/main" val="2341006674"/>
                    </a:ext>
                  </a:extLst>
                </a:gridCol>
              </a:tblGrid>
              <a:tr h="662628">
                <a:tc gridSpan="5">
                  <a:txBody>
                    <a:bodyPr/>
                    <a:lstStyle/>
                    <a:p>
                      <a:r>
                        <a:rPr lang="en-US" sz="2400" b="0" dirty="0">
                          <a:solidFill>
                            <a:schemeClr val="bg1"/>
                          </a:solidFill>
                        </a:rPr>
                        <a:t>Confidence level differences before and after workshop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/>
                        <a:t>Scored with Likert scale: 5: Very Confident; 4 Confident; 3 Moderately Confident; 2 Slightly Confident; and 1 Not At All Confident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1A71A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rgbClr val="1A71A6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rgbClr val="1A71A6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1A71A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1A71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168543"/>
                  </a:ext>
                </a:extLst>
              </a:tr>
              <a:tr h="777868">
                <a:tc>
                  <a:txBody>
                    <a:bodyPr/>
                    <a:lstStyle/>
                    <a:p>
                      <a:r>
                        <a:rPr lang="en-US" sz="2000" b="1" dirty="0"/>
                        <a:t>Questions about skills needed for a research project</a:t>
                      </a:r>
                      <a:endParaRPr lang="en-US" sz="1600" b="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Median Rating </a:t>
                      </a:r>
                    </a:p>
                    <a:p>
                      <a:pPr algn="ctr"/>
                      <a:r>
                        <a:rPr lang="en-US" sz="1600" b="1" dirty="0"/>
                        <a:t>(Pre)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Median Rating </a:t>
                      </a:r>
                    </a:p>
                    <a:p>
                      <a:pPr algn="ctr"/>
                      <a:r>
                        <a:rPr lang="en-US" sz="1600" b="1" dirty="0"/>
                        <a:t>(Post)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Z score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p-value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57237059"/>
                  </a:ext>
                </a:extLst>
              </a:tr>
              <a:tr h="34571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19. (3.1) Knowing what method of data analysis to use for my study.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-3.835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.000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38520135"/>
                  </a:ext>
                </a:extLst>
              </a:tr>
              <a:tr h="34571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20. (3.2) Knowing what type of assistance I might need to undertake data analysis (e.g., data/statistics consulting, transcription, software).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-3.602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.000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75747979"/>
                  </a:ext>
                </a:extLst>
              </a:tr>
              <a:tr h="34571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21. (3.3)</a:t>
                      </a:r>
                      <a:r>
                        <a:rPr lang="en-US" baseline="0" dirty="0"/>
                        <a:t> </a:t>
                      </a:r>
                      <a:r>
                        <a:rPr lang="en-US" dirty="0"/>
                        <a:t>Knowing how to manage the data I have gathered.</a:t>
                      </a:r>
                      <a:endParaRPr lang="en-US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-3.575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.000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18415786"/>
                  </a:ext>
                </a:extLst>
              </a:tr>
              <a:tr h="345719">
                <a:tc>
                  <a:txBody>
                    <a:bodyPr/>
                    <a:lstStyle/>
                    <a:p>
                      <a:r>
                        <a:rPr lang="en-US" dirty="0"/>
                        <a:t>22. (3.4) Knowing how to code qualitative data to identify themes and sub-themes.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-3.469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.001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97853216"/>
                  </a:ext>
                </a:extLst>
              </a:tr>
              <a:tr h="345719">
                <a:tc>
                  <a:txBody>
                    <a:bodyPr/>
                    <a:lstStyle/>
                    <a:p>
                      <a:r>
                        <a:rPr lang="en-US" dirty="0"/>
                        <a:t>23. (3.5) Reporting results in written format.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-3.473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.001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51518754"/>
                  </a:ext>
                </a:extLst>
              </a:tr>
              <a:tr h="345719">
                <a:tc>
                  <a:txBody>
                    <a:bodyPr/>
                    <a:lstStyle/>
                    <a:p>
                      <a:r>
                        <a:rPr lang="en-US" dirty="0"/>
                        <a:t>24. (3.6) Reporting results verbally.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-2.795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.005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44517716"/>
                  </a:ext>
                </a:extLst>
              </a:tr>
              <a:tr h="345719">
                <a:tc>
                  <a:txBody>
                    <a:bodyPr/>
                    <a:lstStyle/>
                    <a:p>
                      <a:r>
                        <a:rPr lang="en-US" dirty="0"/>
                        <a:t>25. (3.7) Identifying appropriate places to disseminate results.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-3.094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.002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98694335"/>
                  </a:ext>
                </a:extLst>
              </a:tr>
              <a:tr h="345719">
                <a:tc>
                  <a:txBody>
                    <a:bodyPr/>
                    <a:lstStyle/>
                    <a:p>
                      <a:r>
                        <a:rPr lang="en-US" dirty="0"/>
                        <a:t>26. (3.8)</a:t>
                      </a:r>
                      <a:r>
                        <a:rPr lang="en-US" baseline="0" dirty="0"/>
                        <a:t> </a:t>
                      </a:r>
                      <a:r>
                        <a:rPr lang="en-US" dirty="0"/>
                        <a:t>Tracking the dissemination and impact of my research.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3.5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-1.458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.145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6937619"/>
                  </a:ext>
                </a:extLst>
              </a:tr>
              <a:tr h="345719">
                <a:tc>
                  <a:txBody>
                    <a:bodyPr/>
                    <a:lstStyle/>
                    <a:p>
                      <a:r>
                        <a:rPr lang="en-US" dirty="0"/>
                        <a:t>Median Rating Totals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94.5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0382331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C3E004D0-B141-D94F-95A8-17163AB70C80}"/>
              </a:ext>
            </a:extLst>
          </p:cNvPr>
          <p:cNvSpPr txBox="1"/>
          <p:nvPr/>
        </p:nvSpPr>
        <p:spPr>
          <a:xfrm>
            <a:off x="290283" y="217362"/>
            <a:ext cx="116114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Pre- and Post- Assessment Surveys: Confidence Levels of 2020 Participants (3) 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3157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C34EE81FCD6A245B24383BEC9A5D922" ma:contentTypeVersion="15" ma:contentTypeDescription="Create a new document." ma:contentTypeScope="" ma:versionID="b28d18acdf838fe87ea9a12845f3ecd5">
  <xsd:schema xmlns:xsd="http://www.w3.org/2001/XMLSchema" xmlns:xs="http://www.w3.org/2001/XMLSchema" xmlns:p="http://schemas.microsoft.com/office/2006/metadata/properties" xmlns:ns1="http://schemas.microsoft.com/sharepoint/v3" xmlns:ns3="27df08d8-be9b-4568-aa5b-46bba901423f" xmlns:ns4="6b61d45e-54df-4b2d-8daa-ab01e2e6a605" targetNamespace="http://schemas.microsoft.com/office/2006/metadata/properties" ma:root="true" ma:fieldsID="65201f83be627d04cc13e9798f8b1943" ns1:_="" ns3:_="" ns4:_="">
    <xsd:import namespace="http://schemas.microsoft.com/sharepoint/v3"/>
    <xsd:import namespace="27df08d8-be9b-4568-aa5b-46bba901423f"/>
    <xsd:import namespace="6b61d45e-54df-4b2d-8daa-ab01e2e6a605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1:_ip_UnifiedCompliancePolicyProperties" minOccurs="0"/>
                <xsd:element ref="ns1:_ip_UnifiedCompliancePolicyUIAction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DateTaken" minOccurs="0"/>
                <xsd:element ref="ns4:MediaServiceOCR" minOccurs="0"/>
                <xsd:element ref="ns4:MediaServiceAutoKeyPoints" minOccurs="0"/>
                <xsd:element ref="ns4:MediaServiceKeyPoints" minOccurs="0"/>
                <xsd:element ref="ns4:MediaServiceGenerationTime" minOccurs="0"/>
                <xsd:element ref="ns4:MediaServiceEventHashCode" minOccurs="0"/>
                <xsd:element ref="ns4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1" nillable="true" ma:displayName="Unified Compliance Policy Properties" ma:description="" ma:hidden="true" ma:internalName="_ip_UnifiedCompliancePolicyProperties">
      <xsd:simpleType>
        <xsd:restriction base="dms:Note"/>
      </xsd:simpleType>
    </xsd:element>
    <xsd:element name="_ip_UnifiedCompliancePolicyUIAction" ma:index="12" nillable="true" ma:displayName="Unified Compliance Policy UI Action" ma:description="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7df08d8-be9b-4568-aa5b-46bba901423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b61d45e-54df-4b2d-8daa-ab01e2e6a60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3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5" nillable="true" ma:displayName="MediaServiceAutoTags" ma:internalName="MediaServiceAutoTags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7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20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1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22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FCC3367-984D-4A6A-B3D5-59241863076D}">
  <ds:schemaRefs>
    <ds:schemaRef ds:uri="http://purl.org/dc/elements/1.1/"/>
    <ds:schemaRef ds:uri="http://schemas.microsoft.com/office/2006/documentManagement/types"/>
    <ds:schemaRef ds:uri="http://schemas.openxmlformats.org/package/2006/metadata/core-properties"/>
    <ds:schemaRef ds:uri="http://purl.org/dc/dcmitype/"/>
    <ds:schemaRef ds:uri="27df08d8-be9b-4568-aa5b-46bba901423f"/>
    <ds:schemaRef ds:uri="http://purl.org/dc/terms/"/>
    <ds:schemaRef ds:uri="http://schemas.microsoft.com/office/infopath/2007/PartnerControls"/>
    <ds:schemaRef ds:uri="6b61d45e-54df-4b2d-8daa-ab01e2e6a605"/>
    <ds:schemaRef ds:uri="http://schemas.microsoft.com/sharepoint/v3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C0511607-D09C-4F08-985B-97156B92F96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5051820-332E-48B1-BC34-8B5B9E70C5F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27df08d8-be9b-4568-aa5b-46bba901423f"/>
    <ds:schemaRef ds:uri="6b61d45e-54df-4b2d-8daa-ab01e2e6a60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>
  <clbl:label id="{d026bb9f-849e-4520-adf3-36adc211bebd}" enabled="1" method="Privileged" siteId="{ac144e41-8001-48f0-9e1c-170716ed06b6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430</TotalTime>
  <Words>1161</Words>
  <Application>Microsoft Office PowerPoint</Application>
  <PresentationFormat>Widescreen</PresentationFormat>
  <Paragraphs>197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Confidence Levels of 2020 Participants (Cohort 3)</vt:lpstr>
      <vt:lpstr>PowerPoint Presentation</vt:lpstr>
      <vt:lpstr>PowerPoint Presentation</vt:lpstr>
      <vt:lpstr>PowerPoint Presentation</vt:lpstr>
    </vt:vector>
  </TitlesOfParts>
  <Company>College of Information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Philbrick, Jodi</dc:creator>
  <cp:lastModifiedBy>Debra Cavanaugh</cp:lastModifiedBy>
  <cp:revision>20</cp:revision>
  <dcterms:created xsi:type="dcterms:W3CDTF">2020-03-22T22:47:29Z</dcterms:created>
  <dcterms:modified xsi:type="dcterms:W3CDTF">2024-09-18T14:48:15Z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0x0101003C34EE81FCD6A245B24383BEC9A5D922</vt:lpwstr>
  </property>
</Properties>
</file>