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11" r:id="rId2"/>
    <p:sldId id="352" r:id="rId3"/>
    <p:sldId id="353" r:id="rId4"/>
    <p:sldId id="354" r:id="rId5"/>
    <p:sldId id="3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81497"/>
  </p:normalViewPr>
  <p:slideViewPr>
    <p:cSldViewPr snapToGrid="0">
      <p:cViewPr varScale="1">
        <p:scale>
          <a:sx n="81" d="100"/>
          <a:sy n="81" d="100"/>
        </p:scale>
        <p:origin x="51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550E-97E5-7B4D-94E6-C948B04FA3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F613-8E29-DC4B-BE80-5DC90EA3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pre-and midpoint-assessment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34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start of the  RTI program, and the midpoint-assessment survey was sent out after the RTI summer core modules (after Module 9 on July 27, 2021). We analyzed the data using the Wilcoxon Signed Ranks Test to determine if there was a statistically significant difference in the self-reported research confidence before and after the summer core modules and the results are presented in the following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midpoint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pre-program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33 out of 34 items had very high significance levels!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The fellows’ median ratings for </a:t>
            </a:r>
            <a:r>
              <a:rPr lang="en-US" b="1" dirty="0"/>
              <a:t>16 items increased by 2 </a:t>
            </a:r>
            <a:r>
              <a:rPr lang="en-US" dirty="0"/>
              <a:t>or more points following the summer core modules. </a:t>
            </a:r>
          </a:p>
          <a:p>
            <a:endParaRPr lang="en-US" dirty="0"/>
          </a:p>
          <a:p>
            <a:r>
              <a:rPr lang="en-US" dirty="0"/>
              <a:t>Selecting a research design and methods that had a very low confidence level at pre-institute increased by 3.0 points at midpoint!</a:t>
            </a:r>
          </a:p>
          <a:p>
            <a:endParaRPr lang="en-US" dirty="0"/>
          </a:p>
          <a:p>
            <a:r>
              <a:rPr lang="en-US" b="1" dirty="0"/>
              <a:t>The differences in ratings pre- and post-workshop were statistically significant at (p &lt; 0.05) threshold.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P-values with &lt;.001 have very low levels and stronger significance. (All items have very low p-values except #34)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confidence items at pre-institute (9,12,15,16) increased ay 2.0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confidence levels for items (22,23,26) increased by 2.0-2.5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2377-1738-9ED9-B8D7-BE5637488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82900-3A84-889A-74F0-298BBF48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FB98-C28D-BAD3-B7CA-85FC300C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6CFE4-108B-D393-166C-118A5CDE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48FC0-6E4A-05AC-5AEF-F634CC9F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8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A800-519B-2068-AD2B-8BE73F98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46EF7-8067-2757-51B5-B882CF6BF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92C8-CF33-9C25-DBD0-FBCE3667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8885-9A54-177B-D955-A7CACF29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CA57-EDE1-7140-9FF2-03EDA6DC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251D3-AD69-C114-91AB-78E61BB75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E61B7-91B7-9E1D-DEFB-E227CA319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861C-A0F1-A9FB-FF45-811FEFFA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9A0D0-12C4-A680-CDF8-672343B4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B9C5E-6CA0-B467-F327-D182BF21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6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739A-4BA5-CACC-14EF-5054F0B6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956D-2BFB-C752-A205-BA0C65862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8E937-1C5E-1116-AE2A-744CFE49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B35E-171C-43E2-3700-5B0F253F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3D9DE-79D3-D224-BCCD-5431B25E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ABC-910B-6712-A07B-FF43C550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35CFB-46A7-8F15-70A1-B91DB9189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1D818-6250-E148-81CD-83F5F94E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75047-EF9B-B18B-1D69-F7BA3DFC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D3DF-7CC8-7EC3-78C7-4A7C12D0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3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4627-E816-7B19-112C-82CBCB14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85FE7-5382-EB05-C132-048130B68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1089-5FE7-B807-4ECE-9527F2A7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2621E-4633-9173-6EE0-136E7957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BB8C5-5A24-E7EC-15D1-02B943BF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425E8-E1CC-954B-CB2C-205BCDA1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4F1A-6F0B-2E0D-D285-28FBEBA8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CA805-C6DA-60C1-47D4-9BB09232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74035-8D5D-B8C5-6CBB-30244DB1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2B75B5-81B8-5FD1-F448-AB53D7504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370216-BC4F-73E8-2F35-E3A770C8E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0AF3C-73E0-FB0B-9E93-AA0BC382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1D895-5706-20EF-69C1-1C467B93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56948-FA83-3CE1-622F-8200F452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B9F5-71A6-5610-706B-1641CE8C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01E92-3A3A-3E94-16C7-EAFAC420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88DBA-DEA8-AC54-0B82-FF2B084E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3438C-F84B-AC6F-04E3-386B5AA7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6D4C6-BFC1-0177-EF84-12D52CA0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A3F1E-0AE5-952D-80CF-408DAB49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84716-7DDD-5400-CCB4-2758AD13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BF94-C733-C4BE-BC3D-5CBA7D39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17B3-71A7-CA16-130C-48A1301EF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0EFCA-0129-208D-71E1-C2DF7A7F7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C1A26-CCAB-4DED-D57D-120B581A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AE2DA-24AC-C36D-238B-4AB8B17D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2F3B6-4F6B-F723-9CC7-DF20296F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97F8-C960-C535-C643-184755F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700E7-377C-05B8-448F-1D12CCAEF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9587-89C2-52B4-F2C8-84D1C002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13BAC-A969-0A2D-B147-297669E1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0A05C-4623-9EB0-935F-DB3294F7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0A5DE-DC53-660C-390E-B78C344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0D9B6-F1C7-8050-B7C7-ABDEE5A5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3FACE-A5E0-603A-DFE2-EB88C67BC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49E19-5238-1D08-BCE7-E7FF83C7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D7BE-4F2F-BB42-B122-03463333B3D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E4038-6C8B-4372-FFDB-A61107F1A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BA609-3016-ED4B-7690-DA2E95FAD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1396314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2022 Participants Pre- and Midpoint (Cohort 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396314"/>
            <a:ext cx="9612140" cy="4646140"/>
          </a:xfrm>
        </p:spPr>
        <p:txBody>
          <a:bodyPr>
            <a:normAutofit fontScale="62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Pre-and midpoint-assessment instruments were based on Librarian Research Confidence Scale (LRCS-10) (Brancolini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5: Apr 29-May 9,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Midpoint-assessment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5: Aug 17-31,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a statistically significant difference in the self-reported research confidence of the fellows before the RTI program and at the midpoint (after summer core modules)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40" y="740583"/>
          <a:ext cx="11876171" cy="59434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4348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6322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7965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706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8536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9654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a topic into a research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your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-4.960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3. Selecting research design, methods and procedures that are appropriate for your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-4.843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10037">
                <a:tc>
                  <a:txBody>
                    <a:bodyPr/>
                    <a:lstStyle/>
                    <a:p>
                      <a:r>
                        <a:rPr lang="en-US" dirty="0"/>
                        <a:t>4. Developing a plan and timeline for the study.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your literature search.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717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8686">
                <a:tc>
                  <a:txBody>
                    <a:bodyPr/>
                    <a:lstStyle/>
                    <a:p>
                      <a:r>
                        <a:rPr lang="en-US" dirty="0"/>
                        <a:t>7. Assessing and synthesizing literature that is relevant to your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61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Determining if your research topic makes a contribution to the field, based on the relevant literature.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1" y="0"/>
            <a:ext cx="1216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 Assessment Surveys: Confidence Levels of 2022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8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39" y="767060"/>
          <a:ext cx="11901714" cy="600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425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Examining theoretical frameworks to inform the research design of your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Choosing an appropriate data gathering technique(s)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580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Determining the selection criteria, desired size, and parameters of the population to include in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Knowing how to conduct an interview.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Knowing how to run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5188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design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313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36576" y="73152"/>
            <a:ext cx="1204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4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40" y="969183"/>
          <a:ext cx="11901714" cy="554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Identifying appropriate sources of existing data.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Knowing how to organize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22. Choosing the appropriate method(s) of data analysis to use for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23. Knowing what type of assistance and tools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24. Knowing which statistical test(s) to run.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25.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26. Knowing how to manage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-2" y="217362"/>
            <a:ext cx="1204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4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40" y="969183"/>
          <a:ext cx="11901714" cy="472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Knowing how to report research data from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30. Reporting results in a poster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31. Knowing the structured abstract format to prepare research posters and articles.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32.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33. Knowing how to write summaries of research to share on social media.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34. Evaluating the impact of your research findings.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0" y="217362"/>
            <a:ext cx="1204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(4)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1312</Words>
  <Application>Microsoft Office PowerPoint</Application>
  <PresentationFormat>Widescreen</PresentationFormat>
  <Paragraphs>246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Confidence Levels of 2022 Participants Pre- and Midpoint (Cohort 5)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Debra Cavanaugh</cp:lastModifiedBy>
  <cp:revision>5</cp:revision>
  <dcterms:created xsi:type="dcterms:W3CDTF">2022-11-17T21:31:02Z</dcterms:created>
  <dcterms:modified xsi:type="dcterms:W3CDTF">2024-09-18T14:49:19Z</dcterms:modified>
</cp:coreProperties>
</file>